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7" r:id="rId2"/>
    <p:sldId id="259" r:id="rId3"/>
    <p:sldId id="269" r:id="rId4"/>
    <p:sldId id="262" r:id="rId5"/>
    <p:sldId id="263" r:id="rId6"/>
    <p:sldId id="264" r:id="rId7"/>
    <p:sldId id="265" r:id="rId8"/>
    <p:sldId id="266" r:id="rId9"/>
    <p:sldId id="267" r:id="rId10"/>
    <p:sldId id="268" r:id="rId11"/>
    <p:sldId id="280" r:id="rId12"/>
    <p:sldId id="279" r:id="rId13"/>
    <p:sldId id="281" r:id="rId14"/>
    <p:sldId id="270" r:id="rId15"/>
    <p:sldId id="272" r:id="rId16"/>
    <p:sldId id="274" r:id="rId17"/>
    <p:sldId id="275" r:id="rId18"/>
    <p:sldId id="277" r:id="rId19"/>
    <p:sldId id="276" r:id="rId20"/>
    <p:sldId id="271" r:id="rId21"/>
    <p:sldId id="26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0000"/>
    <a:srgbClr val="3118E8"/>
    <a:srgbClr val="6CA62C"/>
    <a:srgbClr val="22AE61"/>
    <a:srgbClr val="00467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3598" autoAdjust="0"/>
  </p:normalViewPr>
  <p:slideViewPr>
    <p:cSldViewPr>
      <p:cViewPr>
        <p:scale>
          <a:sx n="70" d="100"/>
          <a:sy n="70" d="100"/>
        </p:scale>
        <p:origin x="-1164" y="-192"/>
      </p:cViewPr>
      <p:guideLst>
        <p:guide orient="horz" pos="2160"/>
        <p:guide pos="2880"/>
      </p:guideLst>
    </p:cSldViewPr>
  </p:slideViewPr>
  <p:notesTextViewPr>
    <p:cViewPr>
      <p:scale>
        <a:sx n="100" d="100"/>
        <a:sy n="100" d="100"/>
      </p:scale>
      <p:origin x="0" y="54"/>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144D76-0D5D-4D88-8ACB-643BC35053F4}" type="datetimeFigureOut">
              <a:rPr lang="en-US" smtClean="0"/>
              <a:pPr/>
              <a:t>5/6/2013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1F3D8F-9BE2-4327-9066-8AAF42673D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E21F3D8F-9BE2-4327-9066-8AAF42673D0F}"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10C3995-6EA4-46A8-8B57-09FF7E4DABC2}" type="datetimeFigureOut">
              <a:rPr lang="en-US" smtClean="0"/>
              <a:pPr/>
              <a:t>5/6/2013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8E811DA-E773-4788-9DAF-D39061B73F44}"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0C3995-6EA4-46A8-8B57-09FF7E4DABC2}"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E811DA-E773-4788-9DAF-D39061B73F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0C3995-6EA4-46A8-8B57-09FF7E4DABC2}"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E811DA-E773-4788-9DAF-D39061B73F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10C3995-6EA4-46A8-8B57-09FF7E4DABC2}"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E811DA-E773-4788-9DAF-D39061B73F44}"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10C3995-6EA4-46A8-8B57-09FF7E4DABC2}" type="datetimeFigureOut">
              <a:rPr lang="en-US" smtClean="0"/>
              <a:pPr/>
              <a:t>5/6/2013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8E811DA-E773-4788-9DAF-D39061B73F4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10C3995-6EA4-46A8-8B57-09FF7E4DABC2}"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E811DA-E773-4788-9DAF-D39061B73F44}"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10C3995-6EA4-46A8-8B57-09FF7E4DABC2}"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E811DA-E773-4788-9DAF-D39061B73F44}"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10C3995-6EA4-46A8-8B57-09FF7E4DABC2}"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E811DA-E773-4788-9DAF-D39061B73F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C3995-6EA4-46A8-8B57-09FF7E4DABC2}"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E811DA-E773-4788-9DAF-D39061B73F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10C3995-6EA4-46A8-8B57-09FF7E4DABC2}"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E811DA-E773-4788-9DAF-D39061B73F44}"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10C3995-6EA4-46A8-8B57-09FF7E4DABC2}" type="datetimeFigureOut">
              <a:rPr lang="en-US" smtClean="0"/>
              <a:pPr/>
              <a:t>5/6/2013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8E811DA-E773-4788-9DAF-D39061B73F44}"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10C3995-6EA4-46A8-8B57-09FF7E4DABC2}" type="datetimeFigureOut">
              <a:rPr lang="en-US" smtClean="0"/>
              <a:pPr/>
              <a:t>5/6/2013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8E811DA-E773-4788-9DAF-D39061B73F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7"/>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D8B11B24-5E12-476C-94FD-70894782B059}" type="slidenum">
              <a:rPr lang="ar-SA"/>
              <a:pPr>
                <a:defRPr/>
              </a:pPr>
              <a:t>1</a:t>
            </a:fld>
            <a:endParaRPr lang="en-US" dirty="0"/>
          </a:p>
        </p:txBody>
      </p:sp>
      <p:pic>
        <p:nvPicPr>
          <p:cNvPr id="6147" name="Picture 2" descr="بسم الله"/>
          <p:cNvPicPr>
            <a:picLocks noChangeAspect="1" noChangeArrowheads="1"/>
          </p:cNvPicPr>
          <p:nvPr/>
        </p:nvPicPr>
        <p:blipFill>
          <a:blip r:embed="rId3" cstate="print"/>
          <a:srcRect b="3624"/>
          <a:stretch>
            <a:fillRect/>
          </a:stretch>
        </p:blipFill>
        <p:spPr bwMode="auto">
          <a:xfrm>
            <a:off x="0" y="0"/>
            <a:ext cx="9144000" cy="6858000"/>
          </a:xfrm>
          <a:prstGeom prst="rect">
            <a:avLst/>
          </a:prstGeom>
          <a:noFill/>
          <a:ln w="9525">
            <a:noFill/>
            <a:miter lim="800000"/>
            <a:headEnd/>
            <a:tailEnd/>
          </a:ln>
        </p:spPr>
      </p:pic>
      <p:pic>
        <p:nvPicPr>
          <p:cNvPr id="6148" name="Picture 17" descr="D:\تصاویر\کاربردی\تصاویر متحرک\6h71awp[1].gif"/>
          <p:cNvPicPr>
            <a:picLocks noChangeAspect="1" noChangeArrowheads="1" noCrop="1"/>
          </p:cNvPicPr>
          <p:nvPr/>
        </p:nvPicPr>
        <p:blipFill>
          <a:blip r:embed="rId4" cstate="print"/>
          <a:srcRect/>
          <a:stretch>
            <a:fillRect/>
          </a:stretch>
        </p:blipFill>
        <p:spPr bwMode="auto">
          <a:xfrm>
            <a:off x="8286750" y="6143625"/>
            <a:ext cx="504825" cy="438150"/>
          </a:xfrm>
          <a:prstGeom prst="rect">
            <a:avLst/>
          </a:prstGeom>
          <a:noFill/>
          <a:ln w="9525">
            <a:noFill/>
            <a:miter lim="800000"/>
            <a:headEnd/>
            <a:tailEnd/>
          </a:ln>
        </p:spPr>
      </p:pic>
      <p:pic>
        <p:nvPicPr>
          <p:cNvPr id="6149" name="Picture 19" descr="D:\تصاویر\کاربردی\تصاویر متحرک\6h71awp[1].gif"/>
          <p:cNvPicPr>
            <a:picLocks noChangeAspect="1" noChangeArrowheads="1" noCrop="1"/>
          </p:cNvPicPr>
          <p:nvPr/>
        </p:nvPicPr>
        <p:blipFill>
          <a:blip r:embed="rId4" cstate="print"/>
          <a:srcRect/>
          <a:stretch>
            <a:fillRect/>
          </a:stretch>
        </p:blipFill>
        <p:spPr bwMode="auto">
          <a:xfrm>
            <a:off x="642938" y="6419850"/>
            <a:ext cx="495300" cy="438150"/>
          </a:xfrm>
          <a:prstGeom prst="rect">
            <a:avLst/>
          </a:prstGeom>
          <a:noFill/>
          <a:ln w="9525">
            <a:noFill/>
            <a:miter lim="800000"/>
            <a:headEnd/>
            <a:tailEnd/>
          </a:ln>
        </p:spPr>
      </p:pic>
      <p:pic>
        <p:nvPicPr>
          <p:cNvPr id="6150" name="Picture 12" descr="D:\تصاویر\کاربردی\تصاویر متحرک\6h71awp[1].gif"/>
          <p:cNvPicPr>
            <a:picLocks noChangeAspect="1" noChangeArrowheads="1" noCrop="1"/>
          </p:cNvPicPr>
          <p:nvPr/>
        </p:nvPicPr>
        <p:blipFill>
          <a:blip r:embed="rId4" cstate="print"/>
          <a:srcRect/>
          <a:stretch>
            <a:fillRect/>
          </a:stretch>
        </p:blipFill>
        <p:spPr bwMode="auto">
          <a:xfrm>
            <a:off x="5357813" y="6419850"/>
            <a:ext cx="495300" cy="438150"/>
          </a:xfrm>
          <a:prstGeom prst="rect">
            <a:avLst/>
          </a:prstGeom>
          <a:noFill/>
          <a:ln w="9525">
            <a:noFill/>
            <a:miter lim="800000"/>
            <a:headEnd/>
            <a:tailEnd/>
          </a:ln>
        </p:spPr>
      </p:pic>
      <p:pic>
        <p:nvPicPr>
          <p:cNvPr id="6151"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2286000" y="285750"/>
            <a:ext cx="495300" cy="438150"/>
          </a:xfrm>
          <a:prstGeom prst="rect">
            <a:avLst/>
          </a:prstGeom>
          <a:noFill/>
          <a:ln w="9525">
            <a:noFill/>
            <a:miter lim="800000"/>
            <a:headEnd/>
            <a:tailEnd/>
          </a:ln>
        </p:spPr>
      </p:pic>
      <p:pic>
        <p:nvPicPr>
          <p:cNvPr id="6152"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285750" y="3643313"/>
            <a:ext cx="495300" cy="438150"/>
          </a:xfrm>
          <a:prstGeom prst="rect">
            <a:avLst/>
          </a:prstGeom>
          <a:noFill/>
          <a:ln w="9525">
            <a:noFill/>
            <a:miter lim="800000"/>
            <a:headEnd/>
            <a:tailEnd/>
          </a:ln>
        </p:spPr>
      </p:pic>
      <p:pic>
        <p:nvPicPr>
          <p:cNvPr id="6153"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357188" y="214313"/>
            <a:ext cx="495300" cy="438150"/>
          </a:xfrm>
          <a:prstGeom prst="rect">
            <a:avLst/>
          </a:prstGeom>
          <a:noFill/>
          <a:ln w="9525">
            <a:noFill/>
            <a:miter lim="800000"/>
            <a:headEnd/>
            <a:tailEnd/>
          </a:ln>
        </p:spPr>
      </p:pic>
      <p:pic>
        <p:nvPicPr>
          <p:cNvPr id="6154" name="Picture 17" descr="D:\تصاویر\کاربردی\تصاویر متحرک\6h71awp[1].gif"/>
          <p:cNvPicPr>
            <a:picLocks noChangeAspect="1" noChangeArrowheads="1" noCrop="1"/>
          </p:cNvPicPr>
          <p:nvPr/>
        </p:nvPicPr>
        <p:blipFill>
          <a:blip r:embed="rId4" cstate="print"/>
          <a:srcRect/>
          <a:stretch>
            <a:fillRect/>
          </a:stretch>
        </p:blipFill>
        <p:spPr bwMode="auto">
          <a:xfrm>
            <a:off x="7215188" y="2143125"/>
            <a:ext cx="796925" cy="438150"/>
          </a:xfrm>
          <a:prstGeom prst="rect">
            <a:avLst/>
          </a:prstGeom>
          <a:noFill/>
          <a:ln w="9525">
            <a:noFill/>
            <a:miter lim="800000"/>
            <a:headEnd/>
            <a:tailEnd/>
          </a:ln>
        </p:spPr>
      </p:pic>
      <p:pic>
        <p:nvPicPr>
          <p:cNvPr id="6155" name="Picture 19" descr="D:\تصاویر\کاربردی\تصاویر متحرک\6h71awp[1].gif"/>
          <p:cNvPicPr>
            <a:picLocks noChangeAspect="1" noChangeArrowheads="1" noCrop="1"/>
          </p:cNvPicPr>
          <p:nvPr/>
        </p:nvPicPr>
        <p:blipFill>
          <a:blip r:embed="rId4" cstate="print"/>
          <a:srcRect/>
          <a:stretch>
            <a:fillRect/>
          </a:stretch>
        </p:blipFill>
        <p:spPr bwMode="auto">
          <a:xfrm>
            <a:off x="6000750" y="2786063"/>
            <a:ext cx="781050" cy="438150"/>
          </a:xfrm>
          <a:prstGeom prst="rect">
            <a:avLst/>
          </a:prstGeom>
          <a:noFill/>
          <a:ln w="9525">
            <a:noFill/>
            <a:miter lim="800000"/>
            <a:headEnd/>
            <a:tailEnd/>
          </a:ln>
        </p:spPr>
      </p:pic>
      <p:pic>
        <p:nvPicPr>
          <p:cNvPr id="6156" name="Picture 12" descr="D:\تصاویر\کاربردی\تصاویر متحرک\6h71awp[1].gif"/>
          <p:cNvPicPr>
            <a:picLocks noChangeAspect="1" noChangeArrowheads="1" noCrop="1"/>
          </p:cNvPicPr>
          <p:nvPr/>
        </p:nvPicPr>
        <p:blipFill>
          <a:blip r:embed="rId4" cstate="print"/>
          <a:srcRect/>
          <a:stretch>
            <a:fillRect/>
          </a:stretch>
        </p:blipFill>
        <p:spPr bwMode="auto">
          <a:xfrm>
            <a:off x="4357688" y="3643313"/>
            <a:ext cx="781050" cy="438150"/>
          </a:xfrm>
          <a:prstGeom prst="rect">
            <a:avLst/>
          </a:prstGeom>
          <a:noFill/>
          <a:ln w="9525">
            <a:noFill/>
            <a:miter lim="800000"/>
            <a:headEnd/>
            <a:tailEnd/>
          </a:ln>
        </p:spPr>
      </p:pic>
      <p:pic>
        <p:nvPicPr>
          <p:cNvPr id="6157"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7715250" y="3429000"/>
            <a:ext cx="781050" cy="438150"/>
          </a:xfrm>
          <a:prstGeom prst="rect">
            <a:avLst/>
          </a:prstGeom>
          <a:noFill/>
          <a:ln w="9525">
            <a:noFill/>
            <a:miter lim="800000"/>
            <a:headEnd/>
            <a:tailEnd/>
          </a:ln>
        </p:spPr>
      </p:pic>
      <p:pic>
        <p:nvPicPr>
          <p:cNvPr id="6158"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5572125" y="785813"/>
            <a:ext cx="781050" cy="438150"/>
          </a:xfrm>
          <a:prstGeom prst="rect">
            <a:avLst/>
          </a:prstGeom>
          <a:noFill/>
          <a:ln w="9525">
            <a:noFill/>
            <a:miter lim="800000"/>
            <a:headEnd/>
            <a:tailEnd/>
          </a:ln>
        </p:spPr>
      </p:pic>
      <p:pic>
        <p:nvPicPr>
          <p:cNvPr id="6159"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8143875" y="571500"/>
            <a:ext cx="781050" cy="438150"/>
          </a:xfrm>
          <a:prstGeom prst="rect">
            <a:avLst/>
          </a:prstGeom>
          <a:noFill/>
          <a:ln w="9525">
            <a:noFill/>
            <a:miter lim="800000"/>
            <a:headEnd/>
            <a:tailEnd/>
          </a:ln>
        </p:spPr>
      </p:pic>
      <p:pic>
        <p:nvPicPr>
          <p:cNvPr id="6160"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2357438" y="357188"/>
            <a:ext cx="495300" cy="438150"/>
          </a:xfrm>
          <a:prstGeom prst="rect">
            <a:avLst/>
          </a:prstGeom>
          <a:noFill/>
          <a:ln w="9525">
            <a:noFill/>
            <a:miter lim="800000"/>
            <a:headEnd/>
            <a:tailEnd/>
          </a:ln>
        </p:spPr>
      </p:pic>
      <p:pic>
        <p:nvPicPr>
          <p:cNvPr id="6161"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357188" y="3714750"/>
            <a:ext cx="495300" cy="438150"/>
          </a:xfrm>
          <a:prstGeom prst="rect">
            <a:avLst/>
          </a:prstGeom>
          <a:noFill/>
          <a:ln w="9525">
            <a:noFill/>
            <a:miter lim="800000"/>
            <a:headEnd/>
            <a:tailEnd/>
          </a:ln>
        </p:spPr>
      </p:pic>
      <p:pic>
        <p:nvPicPr>
          <p:cNvPr id="6162"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428625" y="285750"/>
            <a:ext cx="495300" cy="438150"/>
          </a:xfrm>
          <a:prstGeom prst="rect">
            <a:avLst/>
          </a:prstGeom>
          <a:noFill/>
          <a:ln w="9525">
            <a:noFill/>
            <a:miter lim="800000"/>
            <a:headEnd/>
            <a:tailEnd/>
          </a:ln>
        </p:spPr>
      </p:pic>
      <p:pic>
        <p:nvPicPr>
          <p:cNvPr id="6163"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5643563" y="857250"/>
            <a:ext cx="781050" cy="438150"/>
          </a:xfrm>
          <a:prstGeom prst="rect">
            <a:avLst/>
          </a:prstGeom>
          <a:noFill/>
          <a:ln w="9525">
            <a:noFill/>
            <a:miter lim="800000"/>
            <a:headEnd/>
            <a:tailEnd/>
          </a:ln>
        </p:spPr>
      </p:pic>
      <p:pic>
        <p:nvPicPr>
          <p:cNvPr id="6164" name="Picture 17" descr="D:\تصاویر\کاربردی\تصاویر متحرک\6h71awp[1].gif"/>
          <p:cNvPicPr>
            <a:picLocks noChangeAspect="1" noChangeArrowheads="1" noCrop="1"/>
          </p:cNvPicPr>
          <p:nvPr/>
        </p:nvPicPr>
        <p:blipFill>
          <a:blip r:embed="rId4" cstate="print"/>
          <a:srcRect/>
          <a:stretch>
            <a:fillRect/>
          </a:stretch>
        </p:blipFill>
        <p:spPr bwMode="auto">
          <a:xfrm>
            <a:off x="7215188" y="2214563"/>
            <a:ext cx="796925" cy="438150"/>
          </a:xfrm>
          <a:prstGeom prst="rect">
            <a:avLst/>
          </a:prstGeom>
          <a:noFill/>
          <a:ln w="9525">
            <a:noFill/>
            <a:miter lim="800000"/>
            <a:headEnd/>
            <a:tailEnd/>
          </a:ln>
        </p:spPr>
      </p:pic>
      <p:pic>
        <p:nvPicPr>
          <p:cNvPr id="6165"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8143875" y="642938"/>
            <a:ext cx="781050" cy="438150"/>
          </a:xfrm>
          <a:prstGeom prst="rect">
            <a:avLst/>
          </a:prstGeom>
          <a:noFill/>
          <a:ln w="9525">
            <a:noFill/>
            <a:miter lim="800000"/>
            <a:headEnd/>
            <a:tailEnd/>
          </a:ln>
        </p:spPr>
      </p:pic>
      <p:pic>
        <p:nvPicPr>
          <p:cNvPr id="6166" name="Picture 20" descr="D:\تصاویر\کاربردی\تصاویر متحرک\6h71awp[1].gif"/>
          <p:cNvPicPr>
            <a:picLocks noChangeAspect="1" noChangeArrowheads="1" noCrop="1"/>
          </p:cNvPicPr>
          <p:nvPr/>
        </p:nvPicPr>
        <p:blipFill>
          <a:blip r:embed="rId4" cstate="print"/>
          <a:srcRect/>
          <a:stretch>
            <a:fillRect/>
          </a:stretch>
        </p:blipFill>
        <p:spPr bwMode="auto">
          <a:xfrm>
            <a:off x="5643563" y="928688"/>
            <a:ext cx="781050" cy="438150"/>
          </a:xfrm>
          <a:prstGeom prst="rect">
            <a:avLst/>
          </a:prstGeom>
          <a:noFill/>
          <a:ln w="9525">
            <a:noFill/>
            <a:miter lim="800000"/>
            <a:headEnd/>
            <a:tailEnd/>
          </a:ln>
        </p:spPr>
      </p:pic>
      <p:pic>
        <p:nvPicPr>
          <p:cNvPr id="6167" name="Picture 12" descr="D:\تصاویر\کاربردی\تصاویر متحرک\6h71awp[1].gif"/>
          <p:cNvPicPr>
            <a:picLocks noChangeAspect="1" noChangeArrowheads="1" noCrop="1"/>
          </p:cNvPicPr>
          <p:nvPr/>
        </p:nvPicPr>
        <p:blipFill>
          <a:blip r:embed="rId4" cstate="print"/>
          <a:srcRect/>
          <a:stretch>
            <a:fillRect/>
          </a:stretch>
        </p:blipFill>
        <p:spPr bwMode="auto">
          <a:xfrm>
            <a:off x="5357813" y="6419850"/>
            <a:ext cx="495300" cy="438150"/>
          </a:xfrm>
          <a:prstGeom prst="rect">
            <a:avLst/>
          </a:prstGeom>
          <a:noFill/>
          <a:ln w="9525">
            <a:noFill/>
            <a:miter lim="800000"/>
            <a:headEnd/>
            <a:tailEnd/>
          </a:ln>
        </p:spPr>
      </p:pic>
      <p:pic>
        <p:nvPicPr>
          <p:cNvPr id="6168" name="Picture 19" descr="D:\تصاویر\کاربردی\تصاویر متحرک\6h71awp[1].gif"/>
          <p:cNvPicPr>
            <a:picLocks noChangeAspect="1" noChangeArrowheads="1" noCrop="1"/>
          </p:cNvPicPr>
          <p:nvPr/>
        </p:nvPicPr>
        <p:blipFill>
          <a:blip r:embed="rId4" cstate="print"/>
          <a:srcRect/>
          <a:stretch>
            <a:fillRect/>
          </a:stretch>
        </p:blipFill>
        <p:spPr bwMode="auto">
          <a:xfrm>
            <a:off x="6000750" y="2786063"/>
            <a:ext cx="781050" cy="438150"/>
          </a:xfrm>
          <a:prstGeom prst="rect">
            <a:avLst/>
          </a:prstGeom>
          <a:noFill/>
          <a:ln w="9525">
            <a:noFill/>
            <a:miter lim="800000"/>
            <a:headEnd/>
            <a:tailEnd/>
          </a:ln>
        </p:spPr>
      </p:pic>
      <p:pic>
        <p:nvPicPr>
          <p:cNvPr id="6169" name="Picture 12" descr="D:\تصاویر\کاربردی\تصاویر متحرک\6h71awp[1].gif"/>
          <p:cNvPicPr>
            <a:picLocks noChangeAspect="1" noChangeArrowheads="1" noCrop="1"/>
          </p:cNvPicPr>
          <p:nvPr/>
        </p:nvPicPr>
        <p:blipFill>
          <a:blip r:embed="rId4" cstate="print"/>
          <a:srcRect/>
          <a:stretch>
            <a:fillRect/>
          </a:stretch>
        </p:blipFill>
        <p:spPr bwMode="auto">
          <a:xfrm>
            <a:off x="4357688" y="3643313"/>
            <a:ext cx="781050" cy="438150"/>
          </a:xfrm>
          <a:prstGeom prst="rect">
            <a:avLst/>
          </a:prstGeom>
          <a:noFill/>
          <a:ln w="9525">
            <a:noFill/>
            <a:miter lim="800000"/>
            <a:headEnd/>
            <a:tailEnd/>
          </a:ln>
        </p:spPr>
      </p:pic>
    </p:spTree>
  </p:cSld>
  <p:clrMapOvr>
    <a:masterClrMapping/>
  </p:clrMapOvr>
  <p:transition spd="slow" advClick="0" advTm="10000">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Diabet\Desktop\New Folder (6)\DSC_0555.JPG"/>
          <p:cNvPicPr>
            <a:picLocks noChangeAspect="1" noChangeArrowheads="1"/>
          </p:cNvPicPr>
          <p:nvPr/>
        </p:nvPicPr>
        <p:blipFill>
          <a:blip r:embed="rId2" cstate="print"/>
          <a:srcRect/>
          <a:stretch>
            <a:fillRect/>
          </a:stretch>
        </p:blipFill>
        <p:spPr bwMode="auto">
          <a:xfrm>
            <a:off x="251520" y="908720"/>
            <a:ext cx="8640960" cy="56886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360.JPG"/>
          <p:cNvPicPr/>
          <p:nvPr/>
        </p:nvPicPr>
        <p:blipFill>
          <a:blip r:embed="rId2" cstate="print"/>
          <a:stretch>
            <a:fillRect/>
          </a:stretch>
        </p:blipFill>
        <p:spPr>
          <a:xfrm>
            <a:off x="323528" y="260648"/>
            <a:ext cx="8568952" cy="63367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26" name="WordArt 2"/>
          <p:cNvSpPr>
            <a:spLocks noChangeArrowheads="1" noChangeShapeType="1" noTextEdit="1"/>
          </p:cNvSpPr>
          <p:nvPr/>
        </p:nvSpPr>
        <p:spPr bwMode="auto">
          <a:xfrm>
            <a:off x="681038" y="332656"/>
            <a:ext cx="7779394" cy="792088"/>
          </a:xfrm>
          <a:prstGeom prst="rect">
            <a:avLst/>
          </a:prstGeom>
        </p:spPr>
        <p:txBody>
          <a:bodyPr wrap="none" fromWordArt="1">
            <a:prstTxWarp prst="textFadeUp">
              <a:avLst>
                <a:gd name="adj" fmla="val 9991"/>
              </a:avLst>
            </a:prstTxWarp>
          </a:bodyPr>
          <a:lstStyle/>
          <a:p>
            <a:pPr algn="ctr" rtl="1"/>
            <a:r>
              <a:rPr lang="fa-IR" sz="1800" b="1" kern="10" spc="0" dirty="0" smtClean="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rPr>
              <a:t>کارگاه آموزشي شيوه زندگي سالم</a:t>
            </a:r>
          </a:p>
          <a:p>
            <a:pPr algn="ctr" rtl="1"/>
            <a:r>
              <a:rPr lang="fa-IR" sz="1800" b="1" kern="10" spc="0" dirty="0" smtClean="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rPr>
              <a:t>زمان : هفته سلامت 1392   مکان  :مرکزبهداشت شماره يک مشهد</a:t>
            </a:r>
            <a:endParaRPr lang="fa-IR" sz="1800" b="1" kern="10" spc="0" dirty="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345.JPG"/>
          <p:cNvPicPr/>
          <p:nvPr/>
        </p:nvPicPr>
        <p:blipFill>
          <a:blip r:embed="rId2" cstate="print"/>
          <a:stretch>
            <a:fillRect/>
          </a:stretch>
        </p:blipFill>
        <p:spPr>
          <a:xfrm>
            <a:off x="179512" y="836712"/>
            <a:ext cx="8712968" cy="5760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Documents and Settings\Soltaninia\My Documents\My Pictures\اردوي ازغد داوطلبان.JPG"/>
          <p:cNvPicPr>
            <a:picLocks noChangeAspect="1" noChangeArrowheads="1"/>
          </p:cNvPicPr>
          <p:nvPr/>
        </p:nvPicPr>
        <p:blipFill>
          <a:blip r:embed="rId3" cstate="print"/>
          <a:srcRect/>
          <a:stretch>
            <a:fillRect/>
          </a:stretch>
        </p:blipFill>
        <p:spPr bwMode="auto">
          <a:xfrm>
            <a:off x="683568" y="692696"/>
            <a:ext cx="7848872" cy="5301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2699792" y="5157192"/>
            <a:ext cx="5832648" cy="461665"/>
          </a:xfrm>
          <a:prstGeom prst="rect">
            <a:avLst/>
          </a:prstGeom>
          <a:solidFill>
            <a:srgbClr val="6CA62C"/>
          </a:solidFill>
          <a:ln>
            <a:noFill/>
          </a:ln>
        </p:spPr>
        <p:style>
          <a:lnRef idx="1">
            <a:schemeClr val="accent1"/>
          </a:lnRef>
          <a:fillRef idx="3">
            <a:schemeClr val="accent1"/>
          </a:fillRef>
          <a:effectRef idx="2">
            <a:schemeClr val="accent1"/>
          </a:effectRef>
          <a:fontRef idx="minor">
            <a:schemeClr val="lt1"/>
          </a:fontRef>
        </p:style>
        <p:txBody>
          <a:bodyPr wrap="square" rtlCol="1">
            <a:spAutoFit/>
          </a:bodyPr>
          <a:lstStyle/>
          <a:p>
            <a:pPr algn="ctr"/>
            <a:r>
              <a:rPr lang="en-US" b="1" dirty="0" smtClean="0">
                <a:solidFill>
                  <a:srgbClr val="3118E8"/>
                </a:solidFill>
                <a:effectLst>
                  <a:outerShdw blurRad="38100" dist="38100" dir="2700000" algn="tl">
                    <a:srgbClr val="000000">
                      <a:alpha val="43137"/>
                    </a:srgbClr>
                  </a:outerShdw>
                </a:effectLst>
              </a:rPr>
              <a:t>(</a:t>
            </a:r>
            <a:r>
              <a:rPr lang="fa-IR" sz="2400" b="1" dirty="0" smtClean="0">
                <a:solidFill>
                  <a:srgbClr val="860000"/>
                </a:solidFill>
                <a:effectLst>
                  <a:outerShdw blurRad="38100" dist="38100" dir="2700000" algn="tl">
                    <a:srgbClr val="000000">
                      <a:alpha val="43137"/>
                    </a:srgbClr>
                  </a:outerShdw>
                </a:effectLst>
              </a:rPr>
              <a:t>اردوي </a:t>
            </a:r>
            <a:r>
              <a:rPr lang="fa-IR" sz="2400" b="1" dirty="0" smtClean="0">
                <a:solidFill>
                  <a:srgbClr val="860000"/>
                </a:solidFill>
                <a:effectLst>
                  <a:outerShdw blurRad="38100" dist="38100" dir="2700000" algn="tl">
                    <a:srgbClr val="000000">
                      <a:alpha val="43137"/>
                    </a:srgbClr>
                  </a:outerShdw>
                </a:effectLst>
              </a:rPr>
              <a:t>داوطلبان سلامت در هفته سلامت</a:t>
            </a:r>
            <a:r>
              <a:rPr lang="fa-IR" b="1" dirty="0" smtClean="0">
                <a:solidFill>
                  <a:srgbClr val="860000"/>
                </a:solidFill>
                <a:effectLst>
                  <a:outerShdw blurRad="38100" dist="38100" dir="2700000" algn="tl">
                    <a:srgbClr val="000000">
                      <a:alpha val="43137"/>
                    </a:srgbClr>
                  </a:outerShdw>
                </a:effectLst>
              </a:rPr>
              <a:t>(</a:t>
            </a:r>
            <a:r>
              <a:rPr lang="fa-IR" sz="1400" b="1" dirty="0" smtClean="0">
                <a:solidFill>
                  <a:srgbClr val="860000"/>
                </a:solidFill>
                <a:effectLst>
                  <a:outerShdw blurRad="38100" dist="38100" dir="2700000" algn="tl">
                    <a:srgbClr val="000000">
                      <a:alpha val="43137"/>
                    </a:srgbClr>
                  </a:outerShdw>
                </a:effectLst>
              </a:rPr>
              <a:t>روستاي ازغد فروردين 92</a:t>
            </a:r>
            <a:endParaRPr lang="fa-IR" dirty="0">
              <a:solidFill>
                <a:srgbClr val="86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400" b="0" dirty="0" smtClean="0">
                <a:solidFill>
                  <a:srgbClr val="7030A0"/>
                </a:solidFill>
                <a:cs typeface="B Nikoo" pitchFamily="2" charset="-78"/>
              </a:rPr>
              <a:t>برگزاری ورزش صبحگاهی پرسنل مرکز بهداشتي ودرماني </a:t>
            </a:r>
            <a:endParaRPr lang="en-US" sz="2400" b="0" dirty="0">
              <a:solidFill>
                <a:srgbClr val="7030A0"/>
              </a:solidFill>
              <a:cs typeface="B Nikoo" pitchFamily="2" charset="-78"/>
            </a:endParaRPr>
          </a:p>
        </p:txBody>
      </p:sp>
      <p:sp>
        <p:nvSpPr>
          <p:cNvPr id="3" name="Text Placeholder 2"/>
          <p:cNvSpPr>
            <a:spLocks noGrp="1"/>
          </p:cNvSpPr>
          <p:nvPr>
            <p:ph type="body" sz="half" idx="2"/>
          </p:nvPr>
        </p:nvSpPr>
        <p:spPr/>
        <p:txBody>
          <a:bodyPr>
            <a:normAutofit/>
          </a:bodyPr>
          <a:lstStyle/>
          <a:p>
            <a:pPr algn="ctr"/>
            <a:r>
              <a:rPr lang="fa-IR" sz="3200" dirty="0" smtClean="0">
                <a:solidFill>
                  <a:srgbClr val="00B050"/>
                </a:solidFill>
                <a:cs typeface="B Nikoo" pitchFamily="2" charset="-78"/>
              </a:rPr>
              <a:t>جامعه سلام با ورزش،نشاط ورفتارهاي سالم</a:t>
            </a:r>
            <a:endParaRPr lang="en-US" sz="3200" dirty="0">
              <a:solidFill>
                <a:srgbClr val="00B050"/>
              </a:solidFill>
              <a:cs typeface="B Nikoo" pitchFamily="2" charset="-78"/>
            </a:endParaRPr>
          </a:p>
        </p:txBody>
      </p:sp>
      <p:pic>
        <p:nvPicPr>
          <p:cNvPr id="5" name="Picture Placeholder 4" descr="DSC_0109.jpg"/>
          <p:cNvPicPr>
            <a:picLocks noGrp="1" noChangeAspect="1"/>
          </p:cNvPicPr>
          <p:nvPr>
            <p:ph type="pic" idx="1"/>
          </p:nvPr>
        </p:nvPicPr>
        <p:blipFill>
          <a:blip r:embed="rId2" cstate="print"/>
          <a:srcRect t="4777" b="4777"/>
          <a:stretch>
            <a:fillRect/>
          </a:stretch>
        </p:blip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sz="2800" dirty="0" smtClean="0">
                <a:cs typeface="B Nikoo" pitchFamily="2" charset="-78"/>
              </a:rPr>
              <a:t>پياده روي داوطلبان سلامت</a:t>
            </a:r>
            <a:endParaRPr lang="en-US" sz="2800" dirty="0">
              <a:cs typeface="B Nikoo" pitchFamily="2" charset="-78"/>
            </a:endParaRPr>
          </a:p>
        </p:txBody>
      </p:sp>
      <p:sp>
        <p:nvSpPr>
          <p:cNvPr id="4" name="Text Placeholder 3"/>
          <p:cNvSpPr>
            <a:spLocks noGrp="1"/>
          </p:cNvSpPr>
          <p:nvPr>
            <p:ph type="body" sz="half" idx="2"/>
          </p:nvPr>
        </p:nvSpPr>
        <p:spPr>
          <a:xfrm>
            <a:off x="395536" y="2780928"/>
            <a:ext cx="2569840" cy="2179320"/>
          </a:xfrm>
        </p:spPr>
        <p:txBody>
          <a:bodyPr>
            <a:normAutofit/>
          </a:bodyPr>
          <a:lstStyle/>
          <a:p>
            <a:pPr algn="ctr"/>
            <a:r>
              <a:rPr lang="fa-IR" sz="2400" dirty="0" smtClean="0">
                <a:solidFill>
                  <a:schemeClr val="accent5">
                    <a:lumMod val="50000"/>
                  </a:schemeClr>
                </a:solidFill>
                <a:cs typeface="B Nikoo" pitchFamily="2" charset="-78"/>
              </a:rPr>
              <a:t>فروردين1392</a:t>
            </a:r>
            <a:endParaRPr lang="en-US" sz="2400" dirty="0">
              <a:solidFill>
                <a:schemeClr val="accent5">
                  <a:lumMod val="50000"/>
                </a:schemeClr>
              </a:solidFill>
              <a:cs typeface="B Nikoo" pitchFamily="2" charset="-78"/>
            </a:endParaRPr>
          </a:p>
        </p:txBody>
      </p:sp>
      <p:pic>
        <p:nvPicPr>
          <p:cNvPr id="5" name="Picture Placeholder 4" descr="عکس2.JPG"/>
          <p:cNvPicPr>
            <a:picLocks noGrp="1" noChangeAspect="1"/>
          </p:cNvPicPr>
          <p:nvPr>
            <p:ph type="pic" idx="1"/>
          </p:nvPr>
        </p:nvPicPr>
        <p:blipFill>
          <a:blip r:embed="rId2" cstate="print"/>
          <a:srcRect t="30921" b="30921"/>
          <a:stretch>
            <a:fillRect/>
          </a:stretch>
        </p:blip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dirty="0" smtClean="0">
                <a:cs typeface="B Nikoo" pitchFamily="2" charset="-78"/>
              </a:rPr>
              <a:t>پياده روي داوطلبان سلامت فروردين1392</a:t>
            </a:r>
            <a:endParaRPr lang="en-US" dirty="0">
              <a:cs typeface="B Nikoo" pitchFamily="2" charset="-78"/>
            </a:endParaRPr>
          </a:p>
        </p:txBody>
      </p:sp>
      <p:pic>
        <p:nvPicPr>
          <p:cNvPr id="2050" name="Picture 2" descr="C:\Documents and Settings\Diabet\My Documents\عکسهای جلسه آموزشی فشارخون\عکس۰۹۰۰.jpg"/>
          <p:cNvPicPr>
            <a:picLocks noGrp="1" noChangeAspect="1" noChangeArrowheads="1"/>
          </p:cNvPicPr>
          <p:nvPr>
            <p:ph sz="quarter" idx="1"/>
          </p:nvPr>
        </p:nvPicPr>
        <p:blipFill>
          <a:blip r:embed="rId2" cstate="print"/>
          <a:stretch>
            <a:fillRect/>
          </a:stretch>
        </p:blipFill>
        <p:spPr bwMode="auto">
          <a:xfrm>
            <a:off x="2362892" y="1905000"/>
            <a:ext cx="4875415" cy="3657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sz="3600" dirty="0" smtClean="0">
                <a:cs typeface="B Nikoo" pitchFamily="2" charset="-78"/>
              </a:rPr>
              <a:t>برگزاري جلسات آموزشي در مراکز بهداشتي درماني</a:t>
            </a:r>
            <a:endParaRPr lang="en-US" sz="3600" dirty="0">
              <a:cs typeface="B Nikoo" pitchFamily="2" charset="-78"/>
            </a:endParaRPr>
          </a:p>
        </p:txBody>
      </p:sp>
      <p:pic>
        <p:nvPicPr>
          <p:cNvPr id="3074" name="Picture 2" descr="C:\Documents and Settings\Diabet\My Documents\عکسهای جلسه آموزشی فشارخون\عکس۰۸۹۸.jpg"/>
          <p:cNvPicPr>
            <a:picLocks noGrp="1" noChangeAspect="1" noChangeArrowheads="1"/>
          </p:cNvPicPr>
          <p:nvPr>
            <p:ph sz="quarter" idx="1"/>
          </p:nvPr>
        </p:nvPicPr>
        <p:blipFill>
          <a:blip r:embed="rId2" cstate="print"/>
          <a:stretch>
            <a:fillRect/>
          </a:stretch>
        </p:blipFill>
        <p:spPr bwMode="auto">
          <a:xfrm>
            <a:off x="2362892" y="1905000"/>
            <a:ext cx="4875415" cy="3657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Diabet\My Documents\عکسهای جلسه آموزشی فشارخون\عکس۰۸۹۶.jpg"/>
          <p:cNvPicPr>
            <a:picLocks noChangeAspect="1" noChangeArrowheads="1"/>
          </p:cNvPicPr>
          <p:nvPr/>
        </p:nvPicPr>
        <p:blipFill>
          <a:blip r:embed="rId2" cstate="print"/>
          <a:srcRect/>
          <a:stretch>
            <a:fillRect/>
          </a:stretch>
        </p:blipFill>
        <p:spPr bwMode="auto">
          <a:xfrm>
            <a:off x="1475656" y="1340768"/>
            <a:ext cx="6048672" cy="482453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Diabet\My Documents\عکسهای جلسه آموزشی فشارخون\عکس۰۸۹۲.jpg"/>
          <p:cNvPicPr>
            <a:picLocks noChangeAspect="1" noChangeArrowheads="1"/>
          </p:cNvPicPr>
          <p:nvPr/>
        </p:nvPicPr>
        <p:blipFill>
          <a:blip r:embed="rId2" cstate="print"/>
          <a:srcRect/>
          <a:stretch>
            <a:fillRect/>
          </a:stretch>
        </p:blipFill>
        <p:spPr bwMode="auto">
          <a:xfrm>
            <a:off x="827584" y="1124744"/>
            <a:ext cx="7416824" cy="51845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امام رض"/>
          <p:cNvPicPr>
            <a:picLocks noChangeAspect="1" noChangeArrowheads="1"/>
          </p:cNvPicPr>
          <p:nvPr/>
        </p:nvPicPr>
        <p:blipFill>
          <a:blip r:embed="rId3" cstate="print"/>
          <a:srcRect b="2887"/>
          <a:stretch>
            <a:fillRect/>
          </a:stretch>
        </p:blipFill>
        <p:spPr bwMode="auto">
          <a:xfrm>
            <a:off x="-214346" y="-3175"/>
            <a:ext cx="9358346" cy="6861175"/>
          </a:xfrm>
          <a:prstGeom prst="rect">
            <a:avLst/>
          </a:prstGeom>
          <a:noFill/>
          <a:ln w="9525">
            <a:noFill/>
            <a:miter lim="800000"/>
            <a:headEnd/>
            <a:tailEnd/>
          </a:ln>
        </p:spPr>
      </p:pic>
      <p:sp>
        <p:nvSpPr>
          <p:cNvPr id="5123" name="TextBox 4"/>
          <p:cNvSpPr txBox="1">
            <a:spLocks noChangeArrowheads="1"/>
          </p:cNvSpPr>
          <p:nvPr/>
        </p:nvSpPr>
        <p:spPr bwMode="auto">
          <a:xfrm>
            <a:off x="8604250" y="1052513"/>
            <a:ext cx="184150" cy="369887"/>
          </a:xfrm>
          <a:prstGeom prst="rect">
            <a:avLst/>
          </a:prstGeom>
          <a:noFill/>
          <a:ln w="9525">
            <a:noFill/>
            <a:miter lim="800000"/>
            <a:headEnd/>
            <a:tailEnd/>
          </a:ln>
        </p:spPr>
        <p:txBody>
          <a:bodyPr wrap="none">
            <a:spAutoFit/>
          </a:bodyPr>
          <a:lstStyle/>
          <a:p>
            <a:endParaRPr lang="hi-IN">
              <a:latin typeface="Constantia" pitchFamily="18" charset="0"/>
            </a:endParaRPr>
          </a:p>
        </p:txBody>
      </p:sp>
      <p:sp>
        <p:nvSpPr>
          <p:cNvPr id="8" name="TextBox 7"/>
          <p:cNvSpPr txBox="1"/>
          <p:nvPr/>
        </p:nvSpPr>
        <p:spPr>
          <a:xfrm>
            <a:off x="5940151" y="1772816"/>
            <a:ext cx="3203849" cy="1015663"/>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fa-IR" sz="2000" b="1" spc="50" dirty="0" smtClean="0">
                <a:ln w="11430"/>
                <a:solidFill>
                  <a:srgbClr val="FF0000"/>
                </a:solidFill>
                <a:effectLst>
                  <a:outerShdw blurRad="76200" dist="50800" dir="5400000" algn="tl" rotWithShape="0">
                    <a:srgbClr val="000000">
                      <a:alpha val="65000"/>
                    </a:srgbClr>
                  </a:outerShdw>
                </a:effectLst>
                <a:latin typeface="_L4i_Nastaliq" pitchFamily="18" charset="0"/>
                <a:cs typeface="B Nazanin" pitchFamily="2" charset="-78"/>
              </a:rPr>
              <a:t>گزارش فعاليتهاي انجام شده درهفته سلامت (فروردين 1392)</a:t>
            </a:r>
          </a:p>
          <a:p>
            <a:pPr algn="ctr" fontAlgn="auto">
              <a:spcBef>
                <a:spcPts val="0"/>
              </a:spcBef>
              <a:spcAft>
                <a:spcPts val="0"/>
              </a:spcAft>
              <a:defRPr/>
            </a:pPr>
            <a:r>
              <a:rPr lang="fa-IR" sz="2000" b="1" spc="50" dirty="0" smtClean="0">
                <a:ln w="11430"/>
                <a:solidFill>
                  <a:srgbClr val="FF0000"/>
                </a:solidFill>
                <a:effectLst>
                  <a:outerShdw blurRad="76200" dist="50800" dir="5400000" algn="tl" rotWithShape="0">
                    <a:srgbClr val="000000">
                      <a:alpha val="65000"/>
                    </a:srgbClr>
                  </a:outerShdw>
                </a:effectLst>
                <a:latin typeface="_L4i_Nastaliq" pitchFamily="18" charset="0"/>
                <a:cs typeface="B Nazanin" pitchFamily="2" charset="-78"/>
              </a:rPr>
              <a:t>مرکز بهداشت شماره يک مشهد </a:t>
            </a:r>
            <a:endParaRPr lang="hi-IN" sz="2000" b="1" spc="50" dirty="0">
              <a:ln w="11430"/>
              <a:solidFill>
                <a:srgbClr val="FF0000"/>
              </a:solidFill>
              <a:effectLst>
                <a:outerShdw blurRad="76200" dist="50800" dir="5400000" algn="tl" rotWithShape="0">
                  <a:srgbClr val="000000">
                    <a:alpha val="65000"/>
                  </a:srgbClr>
                </a:outerShdw>
              </a:effectLst>
              <a:latin typeface="_L4i_Nastaliq" pitchFamily="18" charset="0"/>
            </a:endParaRPr>
          </a:p>
        </p:txBody>
      </p:sp>
    </p:spTree>
  </p:cSld>
  <p:clrMapOvr>
    <a:masterClrMapping/>
  </p:clrMapOvr>
  <p:transition advClick="0" advTm="7000">
    <p:sndAc>
      <p:stSnd>
        <p:snd r:embed="rId2" name="gol maryam.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1517" y="1268761"/>
          <a:ext cx="8568954" cy="5553678"/>
        </p:xfrm>
        <a:graphic>
          <a:graphicData uri="http://schemas.openxmlformats.org/drawingml/2006/table">
            <a:tbl>
              <a:tblPr firstRow="1" bandRow="1">
                <a:tableStyleId>{5C22544A-7EE6-4342-B048-85BDC9FD1C3A}</a:tableStyleId>
              </a:tblPr>
              <a:tblGrid>
                <a:gridCol w="2856318"/>
                <a:gridCol w="2856318"/>
                <a:gridCol w="2856318"/>
              </a:tblGrid>
              <a:tr h="576063">
                <a:tc>
                  <a:txBody>
                    <a:bodyPr/>
                    <a:lstStyle/>
                    <a:p>
                      <a:pPr algn="ctr"/>
                      <a:r>
                        <a:rPr lang="fa-IR" b="1" dirty="0" smtClean="0">
                          <a:cs typeface="B Nazanin" pitchFamily="2" charset="-78"/>
                        </a:rPr>
                        <a:t>تعداد</a:t>
                      </a:r>
                      <a:r>
                        <a:rPr lang="fa-IR" b="1" baseline="0" dirty="0" smtClean="0">
                          <a:cs typeface="B Nazanin" pitchFamily="2" charset="-78"/>
                        </a:rPr>
                        <a:t> شرکت کننده</a:t>
                      </a:r>
                      <a:endParaRPr lang="en-US" b="1" dirty="0">
                        <a:cs typeface="B Nazanin" pitchFamily="2" charset="-78"/>
                      </a:endParaRPr>
                    </a:p>
                  </a:txBody>
                  <a:tcPr/>
                </a:tc>
                <a:tc>
                  <a:txBody>
                    <a:bodyPr/>
                    <a:lstStyle/>
                    <a:p>
                      <a:pPr algn="ctr"/>
                      <a:r>
                        <a:rPr lang="fa-IR" b="1" dirty="0" smtClean="0">
                          <a:cs typeface="B Nazanin" pitchFamily="2" charset="-78"/>
                        </a:rPr>
                        <a:t>گروه هدف</a:t>
                      </a:r>
                      <a:endParaRPr lang="en-US" b="1" dirty="0">
                        <a:cs typeface="B Nazanin" pitchFamily="2" charset="-78"/>
                      </a:endParaRPr>
                    </a:p>
                  </a:txBody>
                  <a:tcPr/>
                </a:tc>
                <a:tc>
                  <a:txBody>
                    <a:bodyPr/>
                    <a:lstStyle/>
                    <a:p>
                      <a:pPr algn="ctr"/>
                      <a:r>
                        <a:rPr lang="fa-IR" b="1" dirty="0" smtClean="0">
                          <a:cs typeface="B Nazanin" pitchFamily="2" charset="-78"/>
                        </a:rPr>
                        <a:t>موضوع آموزش</a:t>
                      </a:r>
                      <a:endParaRPr lang="en-US" b="1" dirty="0">
                        <a:cs typeface="B Nazanin" pitchFamily="2" charset="-78"/>
                      </a:endParaRPr>
                    </a:p>
                  </a:txBody>
                  <a:tcPr/>
                </a:tc>
              </a:tr>
              <a:tr h="604081">
                <a:tc>
                  <a:txBody>
                    <a:bodyPr/>
                    <a:lstStyle/>
                    <a:p>
                      <a:pPr algn="ctr"/>
                      <a:r>
                        <a:rPr lang="fa-IR" b="1" dirty="0" smtClean="0">
                          <a:cs typeface="B Nazanin" pitchFamily="2" charset="-78"/>
                        </a:rPr>
                        <a:t>898</a:t>
                      </a:r>
                      <a:endParaRPr lang="en-US" b="1" dirty="0">
                        <a:cs typeface="B Nazanin" pitchFamily="2" charset="-78"/>
                      </a:endParaRPr>
                    </a:p>
                  </a:txBody>
                  <a:tcPr/>
                </a:tc>
                <a:tc>
                  <a:txBody>
                    <a:bodyPr/>
                    <a:lstStyle/>
                    <a:p>
                      <a:pPr algn="ctr"/>
                      <a:r>
                        <a:rPr lang="fa-IR" b="1" dirty="0" smtClean="0">
                          <a:cs typeface="B Nazanin" pitchFamily="2" charset="-78"/>
                        </a:rPr>
                        <a:t>دانش</a:t>
                      </a:r>
                      <a:r>
                        <a:rPr lang="fa-IR" b="1" baseline="0" dirty="0" smtClean="0">
                          <a:cs typeface="B Nazanin" pitchFamily="2" charset="-78"/>
                        </a:rPr>
                        <a:t> آموزان</a:t>
                      </a:r>
                      <a:endParaRPr lang="en-US" b="1" dirty="0">
                        <a:cs typeface="B Nazanin" pitchFamily="2" charset="-78"/>
                      </a:endParaRPr>
                    </a:p>
                  </a:txBody>
                  <a:tcPr/>
                </a:tc>
                <a:tc>
                  <a:txBody>
                    <a:bodyPr/>
                    <a:lstStyle/>
                    <a:p>
                      <a:pPr algn="ctr"/>
                      <a:r>
                        <a:rPr lang="fa-IR" b="1" dirty="0" smtClean="0">
                          <a:cs typeface="B Nazanin" pitchFamily="2" charset="-78"/>
                        </a:rPr>
                        <a:t>آموزش</a:t>
                      </a:r>
                      <a:r>
                        <a:rPr lang="fa-IR" b="1" baseline="0" dirty="0" smtClean="0">
                          <a:cs typeface="B Nazanin" pitchFamily="2" charset="-78"/>
                        </a:rPr>
                        <a:t> وپيشگيري از فشار خون</a:t>
                      </a:r>
                      <a:endParaRPr lang="en-US" b="1" dirty="0">
                        <a:cs typeface="B Nazanin" pitchFamily="2" charset="-78"/>
                      </a:endParaRPr>
                    </a:p>
                  </a:txBody>
                  <a:tcPr/>
                </a:tc>
              </a:tr>
              <a:tr h="645602">
                <a:tc>
                  <a:txBody>
                    <a:bodyPr/>
                    <a:lstStyle/>
                    <a:p>
                      <a:pPr algn="ctr"/>
                      <a:r>
                        <a:rPr lang="fa-IR" b="1" dirty="0" smtClean="0">
                          <a:cs typeface="B Nazanin" pitchFamily="2" charset="-78"/>
                        </a:rPr>
                        <a:t>274</a:t>
                      </a:r>
                      <a:endParaRPr lang="en-US" b="1" dirty="0">
                        <a:cs typeface="B Nazanin" pitchFamily="2" charset="-78"/>
                      </a:endParaRPr>
                    </a:p>
                  </a:txBody>
                  <a:tcPr/>
                </a:tc>
                <a:tc>
                  <a:txBody>
                    <a:bodyPr/>
                    <a:lstStyle/>
                    <a:p>
                      <a:pPr algn="ctr"/>
                      <a:r>
                        <a:rPr lang="fa-IR" b="1" dirty="0" smtClean="0">
                          <a:cs typeface="B Nazanin" pitchFamily="2" charset="-78"/>
                        </a:rPr>
                        <a:t>بيماران</a:t>
                      </a:r>
                      <a:endParaRPr lang="en-US" b="1" dirty="0">
                        <a:cs typeface="B Nazanin" pitchFamily="2" charset="-78"/>
                      </a:endParaRPr>
                    </a:p>
                  </a:txBody>
                  <a:tcPr/>
                </a:tc>
                <a:tc>
                  <a:txBody>
                    <a:bodyPr/>
                    <a:lstStyle/>
                    <a:p>
                      <a:pPr algn="ctr"/>
                      <a:r>
                        <a:rPr lang="fa-IR" b="1" dirty="0" smtClean="0">
                          <a:cs typeface="B Nazanin" pitchFamily="2" charset="-78"/>
                        </a:rPr>
                        <a:t>آموزش مراقبت ودرمان</a:t>
                      </a:r>
                      <a:r>
                        <a:rPr lang="fa-IR" b="1" baseline="0" dirty="0" smtClean="0">
                          <a:cs typeface="B Nazanin" pitchFamily="2" charset="-78"/>
                        </a:rPr>
                        <a:t> </a:t>
                      </a:r>
                    </a:p>
                    <a:p>
                      <a:pPr algn="ctr"/>
                      <a:r>
                        <a:rPr lang="fa-IR" b="1" baseline="0" dirty="0" smtClean="0">
                          <a:cs typeface="B Nazanin" pitchFamily="2" charset="-78"/>
                        </a:rPr>
                        <a:t>فشار خون</a:t>
                      </a:r>
                      <a:endParaRPr lang="en-US" b="1" dirty="0">
                        <a:cs typeface="B Nazanin" pitchFamily="2" charset="-78"/>
                      </a:endParaRPr>
                    </a:p>
                  </a:txBody>
                  <a:tcPr/>
                </a:tc>
              </a:tr>
              <a:tr h="604081">
                <a:tc>
                  <a:txBody>
                    <a:bodyPr/>
                    <a:lstStyle/>
                    <a:p>
                      <a:pPr algn="ctr"/>
                      <a:r>
                        <a:rPr lang="fa-IR" b="1" dirty="0" smtClean="0">
                          <a:cs typeface="B Nazanin" pitchFamily="2" charset="-78"/>
                        </a:rPr>
                        <a:t>125</a:t>
                      </a:r>
                      <a:endParaRPr lang="en-US" b="1" dirty="0">
                        <a:cs typeface="B Nazanin" pitchFamily="2" charset="-78"/>
                      </a:endParaRPr>
                    </a:p>
                  </a:txBody>
                  <a:tcPr/>
                </a:tc>
                <a:tc>
                  <a:txBody>
                    <a:bodyPr/>
                    <a:lstStyle/>
                    <a:p>
                      <a:pPr algn="ctr"/>
                      <a:r>
                        <a:rPr lang="fa-IR" b="1" dirty="0" smtClean="0">
                          <a:cs typeface="B Nazanin" pitchFamily="2" charset="-78"/>
                        </a:rPr>
                        <a:t>کارکنان مراکز</a:t>
                      </a:r>
                      <a:endParaRPr lang="en-US" b="1" dirty="0">
                        <a:cs typeface="B Nazanin" pitchFamily="2" charset="-78"/>
                      </a:endParaRPr>
                    </a:p>
                  </a:txBody>
                  <a:tcPr/>
                </a:tc>
                <a:tc>
                  <a:txBody>
                    <a:bodyPr/>
                    <a:lstStyle/>
                    <a:p>
                      <a:pPr algn="ctr"/>
                      <a:r>
                        <a:rPr lang="fa-IR" b="1" dirty="0" smtClean="0">
                          <a:cs typeface="B Nazanin" pitchFamily="2" charset="-78"/>
                        </a:rPr>
                        <a:t>آموزش وپيشگيري از فشار خون</a:t>
                      </a:r>
                      <a:endParaRPr lang="en-US" b="1" dirty="0">
                        <a:cs typeface="B Nazanin" pitchFamily="2" charset="-78"/>
                      </a:endParaRPr>
                    </a:p>
                  </a:txBody>
                  <a:tcPr/>
                </a:tc>
              </a:tr>
              <a:tr h="585035">
                <a:tc>
                  <a:txBody>
                    <a:bodyPr/>
                    <a:lstStyle/>
                    <a:p>
                      <a:pPr algn="ctr"/>
                      <a:r>
                        <a:rPr lang="fa-IR" b="1" dirty="0" smtClean="0">
                          <a:cs typeface="B Nazanin" pitchFamily="2" charset="-78"/>
                        </a:rPr>
                        <a:t>422</a:t>
                      </a:r>
                      <a:endParaRPr lang="en-US" b="1" dirty="0">
                        <a:cs typeface="B Nazanin" pitchFamily="2" charset="-78"/>
                      </a:endParaRPr>
                    </a:p>
                  </a:txBody>
                  <a:tcPr/>
                </a:tc>
                <a:tc>
                  <a:txBody>
                    <a:bodyPr/>
                    <a:lstStyle/>
                    <a:p>
                      <a:pPr algn="ctr"/>
                      <a:r>
                        <a:rPr lang="fa-IR" b="1" dirty="0" smtClean="0">
                          <a:cs typeface="B Nazanin" pitchFamily="2" charset="-78"/>
                        </a:rPr>
                        <a:t>رابطين</a:t>
                      </a:r>
                      <a:endParaRPr lang="en-US" b="1" dirty="0">
                        <a:cs typeface="B Nazanin" pitchFamily="2" charset="-78"/>
                      </a:endParaRPr>
                    </a:p>
                  </a:txBody>
                  <a:tcPr/>
                </a:tc>
                <a:tc>
                  <a:txBody>
                    <a:bodyPr/>
                    <a:lstStyle/>
                    <a:p>
                      <a:pPr algn="ctr"/>
                      <a:r>
                        <a:rPr lang="fa-IR" b="1" dirty="0" smtClean="0">
                          <a:cs typeface="B Nazanin" pitchFamily="2" charset="-78"/>
                        </a:rPr>
                        <a:t>آموزش وپيشگيري از فشار خون</a:t>
                      </a:r>
                      <a:endParaRPr lang="en-US" b="1" dirty="0">
                        <a:cs typeface="B Nazanin" pitchFamily="2" charset="-78"/>
                      </a:endParaRPr>
                    </a:p>
                  </a:txBody>
                  <a:tcPr/>
                </a:tc>
              </a:tr>
              <a:tr h="645602">
                <a:tc>
                  <a:txBody>
                    <a:bodyPr/>
                    <a:lstStyle/>
                    <a:p>
                      <a:pPr algn="ctr"/>
                      <a:r>
                        <a:rPr lang="fa-IR" b="1" dirty="0" smtClean="0">
                          <a:cs typeface="B Nazanin" pitchFamily="2" charset="-78"/>
                        </a:rPr>
                        <a:t>631</a:t>
                      </a:r>
                      <a:endParaRPr lang="en-US" b="1" dirty="0">
                        <a:cs typeface="B Nazanin" pitchFamily="2" charset="-78"/>
                      </a:endParaRPr>
                    </a:p>
                  </a:txBody>
                  <a:tcPr/>
                </a:tc>
                <a:tc>
                  <a:txBody>
                    <a:bodyPr/>
                    <a:lstStyle/>
                    <a:p>
                      <a:pPr algn="ctr"/>
                      <a:r>
                        <a:rPr lang="fa-IR" b="1" dirty="0" smtClean="0">
                          <a:cs typeface="B Nazanin" pitchFamily="2" charset="-78"/>
                        </a:rPr>
                        <a:t>عموم</a:t>
                      </a:r>
                      <a:r>
                        <a:rPr lang="fa-IR" b="1" baseline="0" dirty="0" smtClean="0">
                          <a:cs typeface="B Nazanin" pitchFamily="2" charset="-78"/>
                        </a:rPr>
                        <a:t> مردم</a:t>
                      </a:r>
                      <a:endParaRPr lang="en-US" b="1" dirty="0">
                        <a:cs typeface="B Nazanin" pitchFamily="2" charset="-78"/>
                      </a:endParaRPr>
                    </a:p>
                  </a:txBody>
                  <a:tcPr/>
                </a:tc>
                <a:tc>
                  <a:txBody>
                    <a:bodyPr/>
                    <a:lstStyle/>
                    <a:p>
                      <a:pPr algn="ctr"/>
                      <a:r>
                        <a:rPr lang="fa-IR" b="1" dirty="0" smtClean="0">
                          <a:cs typeface="B Nazanin" pitchFamily="2" charset="-78"/>
                        </a:rPr>
                        <a:t>آموزش پيشگيري از فشار خون وشيوه زندگي سالم</a:t>
                      </a:r>
                      <a:endParaRPr lang="en-US" b="1" dirty="0">
                        <a:cs typeface="B Nazanin" pitchFamily="2" charset="-78"/>
                      </a:endParaRPr>
                    </a:p>
                  </a:txBody>
                  <a:tcPr/>
                </a:tc>
              </a:tr>
              <a:tr h="645602">
                <a:tc>
                  <a:txBody>
                    <a:bodyPr/>
                    <a:lstStyle/>
                    <a:p>
                      <a:pPr algn="ctr"/>
                      <a:r>
                        <a:rPr lang="fa-IR" b="1" dirty="0" smtClean="0">
                          <a:cs typeface="B Nazanin" pitchFamily="2" charset="-78"/>
                        </a:rPr>
                        <a:t>108</a:t>
                      </a:r>
                      <a:endParaRPr lang="en-US" b="1" dirty="0">
                        <a:cs typeface="B Nazanin" pitchFamily="2" charset="-78"/>
                      </a:endParaRPr>
                    </a:p>
                  </a:txBody>
                  <a:tcPr/>
                </a:tc>
                <a:tc>
                  <a:txBody>
                    <a:bodyPr/>
                    <a:lstStyle/>
                    <a:p>
                      <a:pPr algn="ctr"/>
                      <a:r>
                        <a:rPr lang="fa-IR" b="1" dirty="0" smtClean="0">
                          <a:cs typeface="B Nazanin" pitchFamily="2" charset="-78"/>
                        </a:rPr>
                        <a:t>کارکنان</a:t>
                      </a:r>
                      <a:r>
                        <a:rPr lang="fa-IR" b="1" baseline="0" dirty="0" smtClean="0">
                          <a:cs typeface="B Nazanin" pitchFamily="2" charset="-78"/>
                        </a:rPr>
                        <a:t> مدارس</a:t>
                      </a:r>
                    </a:p>
                    <a:p>
                      <a:pPr algn="ctr"/>
                      <a:endParaRPr lang="en-US" b="1" dirty="0">
                        <a:cs typeface="B Nazanin" pitchFamily="2" charset="-78"/>
                      </a:endParaRPr>
                    </a:p>
                  </a:txBody>
                  <a:tcPr/>
                </a:tc>
                <a:tc>
                  <a:txBody>
                    <a:bodyPr/>
                    <a:lstStyle/>
                    <a:p>
                      <a:pPr algn="ctr"/>
                      <a:r>
                        <a:rPr lang="fa-IR" b="1" dirty="0" smtClean="0">
                          <a:cs typeface="B Nazanin" pitchFamily="2" charset="-78"/>
                        </a:rPr>
                        <a:t>اهميت فشار خون واصلاح</a:t>
                      </a:r>
                      <a:r>
                        <a:rPr lang="fa-IR" b="1" baseline="0" dirty="0" smtClean="0">
                          <a:cs typeface="B Nazanin" pitchFamily="2" charset="-78"/>
                        </a:rPr>
                        <a:t> شيوه زندگي</a:t>
                      </a:r>
                      <a:endParaRPr lang="en-US" b="1" dirty="0">
                        <a:cs typeface="B Nazanin" pitchFamily="2" charset="-78"/>
                      </a:endParaRPr>
                    </a:p>
                  </a:txBody>
                  <a:tcPr/>
                </a:tc>
              </a:tr>
              <a:tr h="597155">
                <a:tc>
                  <a:txBody>
                    <a:bodyPr/>
                    <a:lstStyle/>
                    <a:p>
                      <a:pPr algn="ctr"/>
                      <a:r>
                        <a:rPr lang="fa-IR" b="1" dirty="0" smtClean="0">
                          <a:cs typeface="B Nazanin" pitchFamily="2" charset="-78"/>
                        </a:rPr>
                        <a:t>98</a:t>
                      </a:r>
                      <a:endParaRPr lang="en-US" b="1" dirty="0">
                        <a:cs typeface="B Nazanin" pitchFamily="2" charset="-78"/>
                      </a:endParaRPr>
                    </a:p>
                  </a:txBody>
                  <a:tcPr/>
                </a:tc>
                <a:tc>
                  <a:txBody>
                    <a:bodyPr/>
                    <a:lstStyle/>
                    <a:p>
                      <a:pPr algn="ctr"/>
                      <a:r>
                        <a:rPr lang="fa-IR" b="1" dirty="0" smtClean="0">
                          <a:cs typeface="B Nazanin" pitchFamily="2" charset="-78"/>
                        </a:rPr>
                        <a:t>مادران باردار</a:t>
                      </a:r>
                      <a:endParaRPr lang="en-US" b="1" dirty="0">
                        <a:cs typeface="B Nazanin" pitchFamily="2" charset="-78"/>
                      </a:endParaRPr>
                    </a:p>
                  </a:txBody>
                  <a:tcPr/>
                </a:tc>
                <a:tc>
                  <a:txBody>
                    <a:bodyPr/>
                    <a:lstStyle/>
                    <a:p>
                      <a:pPr algn="ctr"/>
                      <a:r>
                        <a:rPr lang="fa-IR" b="1" dirty="0" smtClean="0">
                          <a:cs typeface="B Nazanin" pitchFamily="2" charset="-78"/>
                        </a:rPr>
                        <a:t>آموزش</a:t>
                      </a:r>
                      <a:r>
                        <a:rPr lang="fa-IR" b="1" baseline="0" dirty="0" smtClean="0">
                          <a:cs typeface="B Nazanin" pitchFamily="2" charset="-78"/>
                        </a:rPr>
                        <a:t> پيشگيري از فشار خون</a:t>
                      </a:r>
                      <a:endParaRPr lang="en-US" b="1" dirty="0">
                        <a:cs typeface="B Nazanin" pitchFamily="2" charset="-78"/>
                      </a:endParaRPr>
                    </a:p>
                  </a:txBody>
                  <a:tcPr/>
                </a:tc>
              </a:tr>
              <a:tr h="650457">
                <a:tc>
                  <a:txBody>
                    <a:bodyPr/>
                    <a:lstStyle/>
                    <a:p>
                      <a:pPr algn="ctr"/>
                      <a:r>
                        <a:rPr lang="fa-IR" b="1" dirty="0" smtClean="0">
                          <a:cs typeface="B Nazanin" pitchFamily="2" charset="-78"/>
                        </a:rPr>
                        <a:t>150</a:t>
                      </a:r>
                      <a:endParaRPr lang="en-US" b="1" dirty="0">
                        <a:cs typeface="B Nazanin" pitchFamily="2" charset="-78"/>
                      </a:endParaRPr>
                    </a:p>
                  </a:txBody>
                  <a:tcPr/>
                </a:tc>
                <a:tc>
                  <a:txBody>
                    <a:bodyPr/>
                    <a:lstStyle/>
                    <a:p>
                      <a:pPr algn="ctr"/>
                      <a:r>
                        <a:rPr lang="fa-IR" b="1" dirty="0" smtClean="0">
                          <a:cs typeface="B Nazanin" pitchFamily="2" charset="-78"/>
                        </a:rPr>
                        <a:t>کارکنان ساير ادارات</a:t>
                      </a:r>
                      <a:endParaRPr lang="en-US" b="1" dirty="0">
                        <a:cs typeface="B Nazanin" pitchFamily="2" charset="-78"/>
                      </a:endParaRPr>
                    </a:p>
                  </a:txBody>
                  <a:tcPr/>
                </a:tc>
                <a:tc>
                  <a:txBody>
                    <a:bodyPr/>
                    <a:lstStyle/>
                    <a:p>
                      <a:pPr algn="ctr"/>
                      <a:r>
                        <a:rPr lang="fa-IR" b="1" dirty="0" smtClean="0">
                          <a:cs typeface="B Nazanin" pitchFamily="2" charset="-78"/>
                        </a:rPr>
                        <a:t>آموزش وپيشگيري از فشارخون</a:t>
                      </a:r>
                      <a:r>
                        <a:rPr lang="fa-IR" b="1" baseline="0" dirty="0" smtClean="0">
                          <a:cs typeface="B Nazanin" pitchFamily="2" charset="-78"/>
                        </a:rPr>
                        <a:t> وشيوه زندگي سالم</a:t>
                      </a:r>
                      <a:endParaRPr lang="en-US" b="1" dirty="0">
                        <a:cs typeface="B Nazanin" pitchFamily="2" charset="-78"/>
                      </a:endParaRPr>
                    </a:p>
                  </a:txBody>
                  <a:tcPr/>
                </a:tc>
              </a:tr>
            </a:tbl>
          </a:graphicData>
        </a:graphic>
      </p:graphicFrame>
      <p:sp>
        <p:nvSpPr>
          <p:cNvPr id="3" name="Rectangle 2"/>
          <p:cNvSpPr/>
          <p:nvPr/>
        </p:nvSpPr>
        <p:spPr>
          <a:xfrm>
            <a:off x="2987824" y="764704"/>
            <a:ext cx="3240360" cy="461665"/>
          </a:xfrm>
          <a:prstGeom prst="rect">
            <a:avLst/>
          </a:prstGeom>
        </p:spPr>
        <p:txBody>
          <a:bodyPr wrap="square">
            <a:spAutoFit/>
          </a:bodyPr>
          <a:lstStyle/>
          <a:p>
            <a:pPr algn="ctr"/>
            <a:r>
              <a:rPr lang="fa-IR" sz="2400" dirty="0" smtClean="0">
                <a:solidFill>
                  <a:srgbClr val="7030A0"/>
                </a:solidFill>
                <a:cs typeface="B Nikoo" pitchFamily="2" charset="-78"/>
              </a:rPr>
              <a:t>گزارش جلسات آموزشي</a:t>
            </a:r>
            <a:endParaRPr lang="en-US" sz="2400" dirty="0">
              <a:solidFill>
                <a:srgbClr val="7030A0"/>
              </a:solidFill>
              <a:cs typeface="B Nikoo" pitchFamily="2"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170" name="Picture 2"/>
          <p:cNvPicPr>
            <a:picLocks noGrp="1" noChangeAspect="1" noChangeArrowheads="1"/>
          </p:cNvPicPr>
          <p:nvPr>
            <p:ph idx="4294967295"/>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1800" b="0" dirty="0" smtClean="0">
                <a:solidFill>
                  <a:srgbClr val="7030A0"/>
                </a:solidFill>
                <a:cs typeface="B Nikoo" pitchFamily="2" charset="-78"/>
              </a:rPr>
              <a:t>شعار بهداشتي سال2013</a:t>
            </a:r>
            <a:r>
              <a:rPr lang="fa-IR" dirty="0" smtClean="0"/>
              <a:t>:</a:t>
            </a:r>
            <a:endParaRPr lang="en-US" dirty="0"/>
          </a:p>
        </p:txBody>
      </p:sp>
      <p:sp>
        <p:nvSpPr>
          <p:cNvPr id="4" name="Text Placeholder 3"/>
          <p:cNvSpPr>
            <a:spLocks noGrp="1"/>
          </p:cNvSpPr>
          <p:nvPr>
            <p:ph type="body" sz="half" idx="2"/>
          </p:nvPr>
        </p:nvSpPr>
        <p:spPr>
          <a:xfrm>
            <a:off x="609600" y="3284985"/>
            <a:ext cx="2209800" cy="1723120"/>
          </a:xfrm>
        </p:spPr>
        <p:txBody>
          <a:bodyPr>
            <a:normAutofit/>
          </a:bodyPr>
          <a:lstStyle/>
          <a:p>
            <a:pPr algn="ctr"/>
            <a:r>
              <a:rPr lang="fa-IR" sz="3200" b="1" dirty="0" smtClean="0">
                <a:solidFill>
                  <a:schemeClr val="accent5">
                    <a:lumMod val="50000"/>
                  </a:schemeClr>
                </a:solidFill>
                <a:cs typeface="B Nikoo" pitchFamily="2" charset="-78"/>
              </a:rPr>
              <a:t>فشار خون را جدي بگيريد</a:t>
            </a:r>
            <a:endParaRPr lang="en-US" sz="3200" b="1" dirty="0">
              <a:solidFill>
                <a:schemeClr val="accent5">
                  <a:lumMod val="50000"/>
                </a:schemeClr>
              </a:solidFill>
              <a:cs typeface="B Nikoo" pitchFamily="2" charset="-78"/>
            </a:endParaRPr>
          </a:p>
        </p:txBody>
      </p:sp>
      <p:pic>
        <p:nvPicPr>
          <p:cNvPr id="5" name="Picture Placeholder 4" descr="tm.aspx.jpg"/>
          <p:cNvPicPr>
            <a:picLocks noGrp="1" noChangeAspect="1"/>
          </p:cNvPicPr>
          <p:nvPr>
            <p:ph type="pic" idx="1"/>
          </p:nvPr>
        </p:nvPicPr>
        <p:blipFill>
          <a:blip r:embed="rId2" cstate="print"/>
          <a:srcRect t="13098" b="13098"/>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0"/>
            <a:ext cx="8183880" cy="5562600"/>
          </a:xfrm>
        </p:spPr>
        <p:txBody>
          <a:bodyPr>
            <a:normAutofit/>
          </a:bodyPr>
          <a:lstStyle/>
          <a:p>
            <a:pPr algn="ctr"/>
            <a:r>
              <a:rPr lang="fa-IR" sz="2000" dirty="0" smtClean="0"/>
              <a:t> </a:t>
            </a:r>
            <a:r>
              <a:rPr lang="fa-IR" sz="2800" dirty="0" smtClean="0">
                <a:solidFill>
                  <a:schemeClr val="tx1">
                    <a:lumMod val="75000"/>
                    <a:lumOff val="25000"/>
                  </a:schemeClr>
                </a:solidFill>
                <a:cs typeface="B Nazanin" pitchFamily="2" charset="-78"/>
              </a:rPr>
              <a:t>برگزاري جلسه هماهنگي وبرنامه ريزي هفته سلامت در مرکز </a:t>
            </a:r>
            <a:br>
              <a:rPr lang="fa-IR" sz="2800" dirty="0" smtClean="0">
                <a:solidFill>
                  <a:schemeClr val="tx1">
                    <a:lumMod val="75000"/>
                    <a:lumOff val="25000"/>
                  </a:schemeClr>
                </a:solidFill>
                <a:cs typeface="B Nazanin" pitchFamily="2" charset="-78"/>
              </a:rPr>
            </a:br>
            <a:r>
              <a:rPr lang="fa-IR" sz="2800" dirty="0" smtClean="0">
                <a:solidFill>
                  <a:schemeClr val="tx1">
                    <a:lumMod val="75000"/>
                    <a:lumOff val="25000"/>
                  </a:schemeClr>
                </a:solidFill>
                <a:cs typeface="B Nazanin" pitchFamily="2" charset="-78"/>
              </a:rPr>
              <a:t/>
            </a:r>
            <a:br>
              <a:rPr lang="fa-IR" sz="2800" dirty="0" smtClean="0">
                <a:solidFill>
                  <a:schemeClr val="tx1">
                    <a:lumMod val="75000"/>
                    <a:lumOff val="25000"/>
                  </a:schemeClr>
                </a:solidFill>
                <a:cs typeface="B Nazanin" pitchFamily="2" charset="-78"/>
              </a:rPr>
            </a:br>
            <a:r>
              <a:rPr lang="fa-IR" sz="2800" dirty="0" smtClean="0">
                <a:solidFill>
                  <a:schemeClr val="tx1">
                    <a:lumMod val="75000"/>
                    <a:lumOff val="25000"/>
                  </a:schemeClr>
                </a:solidFill>
                <a:cs typeface="B Nazanin" pitchFamily="2" charset="-78"/>
              </a:rPr>
              <a:t>بهداشت شماره يک درتاريخ  92/1/8  با حضور: </a:t>
            </a:r>
            <a:br>
              <a:rPr lang="fa-IR" sz="2800" dirty="0" smtClean="0">
                <a:solidFill>
                  <a:schemeClr val="tx1">
                    <a:lumMod val="75000"/>
                    <a:lumOff val="25000"/>
                  </a:schemeClr>
                </a:solidFill>
                <a:cs typeface="B Nazanin" pitchFamily="2" charset="-78"/>
              </a:rPr>
            </a:br>
            <a:r>
              <a:rPr lang="fa-IR" sz="2000" dirty="0" smtClean="0">
                <a:solidFill>
                  <a:srgbClr val="7030A0"/>
                </a:solidFill>
              </a:rPr>
              <a:t/>
            </a:r>
            <a:br>
              <a:rPr lang="fa-IR" sz="2000" dirty="0" smtClean="0">
                <a:solidFill>
                  <a:srgbClr val="7030A0"/>
                </a:solidFill>
              </a:rPr>
            </a:br>
            <a:r>
              <a:rPr lang="fa-IR" sz="2300" dirty="0" smtClean="0">
                <a:solidFill>
                  <a:srgbClr val="7030A0"/>
                </a:solidFill>
              </a:rPr>
              <a:t/>
            </a:r>
            <a:br>
              <a:rPr lang="fa-IR" sz="2300" dirty="0" smtClean="0">
                <a:solidFill>
                  <a:srgbClr val="7030A0"/>
                </a:solidFill>
              </a:rPr>
            </a:br>
            <a:r>
              <a:rPr lang="fa-IR" sz="2300" dirty="0" smtClean="0">
                <a:solidFill>
                  <a:srgbClr val="7030A0"/>
                </a:solidFill>
                <a:cs typeface="B Nazanin" pitchFamily="2" charset="-78"/>
              </a:rPr>
              <a:t>آقاي دکتر اميني رييس مرکزبهداشت،مسئول واحد پيشگيري ومبارزه </a:t>
            </a:r>
            <a:br>
              <a:rPr lang="fa-IR" sz="2300" dirty="0" smtClean="0">
                <a:solidFill>
                  <a:srgbClr val="7030A0"/>
                </a:solidFill>
                <a:cs typeface="B Nazanin" pitchFamily="2" charset="-78"/>
              </a:rPr>
            </a:br>
            <a:r>
              <a:rPr lang="fa-IR" sz="2300" dirty="0" smtClean="0">
                <a:solidFill>
                  <a:srgbClr val="7030A0"/>
                </a:solidFill>
                <a:cs typeface="B Nazanin" pitchFamily="2" charset="-78"/>
              </a:rPr>
              <a:t/>
            </a:r>
            <a:br>
              <a:rPr lang="fa-IR" sz="2300" dirty="0" smtClean="0">
                <a:solidFill>
                  <a:srgbClr val="7030A0"/>
                </a:solidFill>
                <a:cs typeface="B Nazanin" pitchFamily="2" charset="-78"/>
              </a:rPr>
            </a:br>
            <a:r>
              <a:rPr lang="fa-IR" sz="2300" dirty="0" smtClean="0">
                <a:solidFill>
                  <a:srgbClr val="7030A0"/>
                </a:solidFill>
                <a:cs typeface="B Nazanin" pitchFamily="2" charset="-78"/>
              </a:rPr>
              <a:t>با بيماريها،مسئول واحد بهداشت مدارس،  مسئول واحد هماهنگي وگسترش ،مسئول واحد </a:t>
            </a:r>
            <a:br>
              <a:rPr lang="fa-IR" sz="2300" dirty="0" smtClean="0">
                <a:solidFill>
                  <a:srgbClr val="7030A0"/>
                </a:solidFill>
                <a:cs typeface="B Nazanin" pitchFamily="2" charset="-78"/>
              </a:rPr>
            </a:br>
            <a:r>
              <a:rPr lang="fa-IR" sz="2300" dirty="0" smtClean="0">
                <a:solidFill>
                  <a:srgbClr val="7030A0"/>
                </a:solidFill>
                <a:cs typeface="B Nazanin" pitchFamily="2" charset="-78"/>
              </a:rPr>
              <a:t/>
            </a:r>
            <a:br>
              <a:rPr lang="fa-IR" sz="2300" dirty="0" smtClean="0">
                <a:solidFill>
                  <a:srgbClr val="7030A0"/>
                </a:solidFill>
                <a:cs typeface="B Nazanin" pitchFamily="2" charset="-78"/>
              </a:rPr>
            </a:br>
            <a:r>
              <a:rPr lang="fa-IR" sz="2300" dirty="0" smtClean="0">
                <a:solidFill>
                  <a:srgbClr val="7030A0"/>
                </a:solidFill>
                <a:cs typeface="B Nazanin" pitchFamily="2" charset="-78"/>
              </a:rPr>
              <a:t>آموزش سلامت ،مسئول واحد مشارکت مردمي،مسئول واحد سلامت </a:t>
            </a:r>
            <a:br>
              <a:rPr lang="fa-IR" sz="2300" dirty="0" smtClean="0">
                <a:solidFill>
                  <a:srgbClr val="7030A0"/>
                </a:solidFill>
                <a:cs typeface="B Nazanin" pitchFamily="2" charset="-78"/>
              </a:rPr>
            </a:br>
            <a:r>
              <a:rPr lang="fa-IR" sz="2300" dirty="0" smtClean="0">
                <a:solidFill>
                  <a:srgbClr val="7030A0"/>
                </a:solidFill>
                <a:cs typeface="B Nazanin" pitchFamily="2" charset="-78"/>
              </a:rPr>
              <a:t/>
            </a:r>
            <a:br>
              <a:rPr lang="fa-IR" sz="2300" dirty="0" smtClean="0">
                <a:solidFill>
                  <a:srgbClr val="7030A0"/>
                </a:solidFill>
                <a:cs typeface="B Nazanin" pitchFamily="2" charset="-78"/>
              </a:rPr>
            </a:br>
            <a:r>
              <a:rPr lang="en-US" sz="2300" dirty="0" smtClean="0">
                <a:solidFill>
                  <a:srgbClr val="7030A0"/>
                </a:solidFill>
                <a:cs typeface="B Nazanin" pitchFamily="2" charset="-78"/>
              </a:rPr>
              <a:t> IT</a:t>
            </a:r>
            <a:r>
              <a:rPr lang="fa-IR" sz="2300" dirty="0" smtClean="0">
                <a:solidFill>
                  <a:srgbClr val="7030A0"/>
                </a:solidFill>
                <a:cs typeface="B Nazanin" pitchFamily="2" charset="-78"/>
              </a:rPr>
              <a:t>،مسئول واحد </a:t>
            </a:r>
            <a:r>
              <a:rPr lang="en-US" sz="2300" dirty="0" smtClean="0">
                <a:solidFill>
                  <a:srgbClr val="7030A0"/>
                </a:solidFill>
                <a:cs typeface="B Nazanin" pitchFamily="2" charset="-78"/>
              </a:rPr>
              <a:t> </a:t>
            </a:r>
            <a:r>
              <a:rPr lang="fa-IR" sz="2300" dirty="0" smtClean="0">
                <a:solidFill>
                  <a:srgbClr val="7030A0"/>
                </a:solidFill>
                <a:cs typeface="B Nazanin" pitchFamily="2" charset="-78"/>
              </a:rPr>
              <a:t>خانواده،مسئول واحد روابط عمومي،مسئول امور اداري</a:t>
            </a:r>
            <a:endParaRPr lang="en-US" sz="2300" dirty="0">
              <a:solidFill>
                <a:srgbClr val="7030A0"/>
              </a:solidFill>
              <a:cs typeface="B Nazanin" pitchFamily="2"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196752"/>
            <a:ext cx="7812360" cy="830997"/>
          </a:xfrm>
          <a:prstGeom prst="rect">
            <a:avLst/>
          </a:prstGeom>
        </p:spPr>
        <p:txBody>
          <a:bodyPr wrap="square">
            <a:spAutoFit/>
          </a:bodyPr>
          <a:lstStyle/>
          <a:p>
            <a:r>
              <a:rPr lang="fa-IR" sz="2400" dirty="0" smtClean="0">
                <a:solidFill>
                  <a:srgbClr val="7030A0"/>
                </a:solidFill>
                <a:cs typeface="B Nazanin" pitchFamily="2" charset="-78"/>
              </a:rPr>
              <a:t>مکاتبه با نواحي 6-7وتبادکان آموزش وپرورش درخصوص برگزاري هفته سلامت</a:t>
            </a:r>
            <a:r>
              <a:rPr lang="fa-IR" sz="2400" dirty="0" smtClean="0">
                <a:cs typeface="B Nazanin" pitchFamily="2" charset="-78"/>
              </a:rPr>
              <a:t/>
            </a:r>
            <a:br>
              <a:rPr lang="fa-IR" sz="2400" dirty="0" smtClean="0">
                <a:cs typeface="B Nazanin" pitchFamily="2" charset="-78"/>
              </a:rPr>
            </a:br>
            <a:endParaRPr lang="en-US" sz="2400" dirty="0"/>
          </a:p>
        </p:txBody>
      </p:sp>
      <p:sp>
        <p:nvSpPr>
          <p:cNvPr id="6" name="Rectangle 5"/>
          <p:cNvSpPr/>
          <p:nvPr/>
        </p:nvSpPr>
        <p:spPr>
          <a:xfrm>
            <a:off x="1403648" y="3573016"/>
            <a:ext cx="7416824" cy="707886"/>
          </a:xfrm>
          <a:prstGeom prst="rect">
            <a:avLst/>
          </a:prstGeom>
        </p:spPr>
        <p:txBody>
          <a:bodyPr wrap="square">
            <a:spAutoFit/>
          </a:bodyPr>
          <a:lstStyle/>
          <a:p>
            <a:pPr algn="r"/>
            <a:r>
              <a:rPr lang="fa-IR" sz="2000" b="1" dirty="0">
                <a:solidFill>
                  <a:srgbClr val="7030A0"/>
                </a:solidFill>
                <a:cs typeface="B Nazanin" pitchFamily="2" charset="-78"/>
              </a:rPr>
              <a:t>ارسال نامه به مراکز جهت برگزاری جلسات آموزشی ویژه اولیاء،مربیان و دانش آموزان در خصوص شیوه زندگی سالم</a:t>
            </a:r>
            <a:endParaRPr lang="en-US" sz="2000" b="1" dirty="0">
              <a:solidFill>
                <a:srgbClr val="7030A0"/>
              </a:solidFill>
              <a:cs typeface="B Nazanin" pitchFamily="2" charset="-78"/>
            </a:endParaRPr>
          </a:p>
        </p:txBody>
      </p:sp>
      <p:sp>
        <p:nvSpPr>
          <p:cNvPr id="8" name="Rectangle 7"/>
          <p:cNvSpPr/>
          <p:nvPr/>
        </p:nvSpPr>
        <p:spPr>
          <a:xfrm>
            <a:off x="179512" y="1916832"/>
            <a:ext cx="9649072" cy="400110"/>
          </a:xfrm>
          <a:prstGeom prst="rect">
            <a:avLst/>
          </a:prstGeom>
        </p:spPr>
        <p:txBody>
          <a:bodyPr wrap="square">
            <a:spAutoFit/>
          </a:bodyPr>
          <a:lstStyle/>
          <a:p>
            <a:r>
              <a:rPr lang="fa-IR" sz="2000" dirty="0">
                <a:cs typeface="B Nazanin" pitchFamily="2" charset="-78"/>
              </a:rPr>
              <a:t>ا</a:t>
            </a:r>
            <a:r>
              <a:rPr lang="fa-IR" sz="2000" b="1" dirty="0">
                <a:solidFill>
                  <a:srgbClr val="7030A0"/>
                </a:solidFill>
                <a:cs typeface="B Nazanin" pitchFamily="2" charset="-78"/>
              </a:rPr>
              <a:t>رسال بسته آموزشی در خصوص شعار بهداشتی سال و شیوه زندگی سالم به نواحی آموزش و پرورش</a:t>
            </a:r>
            <a:endParaRPr lang="en-US" sz="2000" b="1" dirty="0">
              <a:solidFill>
                <a:srgbClr val="7030A0"/>
              </a:solidFill>
              <a:cs typeface="B Nazanin" pitchFamily="2" charset="-78"/>
            </a:endParaRPr>
          </a:p>
        </p:txBody>
      </p:sp>
      <p:sp>
        <p:nvSpPr>
          <p:cNvPr id="9" name="Rectangle 8"/>
          <p:cNvSpPr/>
          <p:nvPr/>
        </p:nvSpPr>
        <p:spPr>
          <a:xfrm>
            <a:off x="1619672" y="2780928"/>
            <a:ext cx="7992888" cy="400110"/>
          </a:xfrm>
          <a:prstGeom prst="rect">
            <a:avLst/>
          </a:prstGeom>
        </p:spPr>
        <p:txBody>
          <a:bodyPr wrap="square">
            <a:spAutoFit/>
          </a:bodyPr>
          <a:lstStyle/>
          <a:p>
            <a:r>
              <a:rPr lang="fa-IR" sz="2000" b="1" dirty="0">
                <a:solidFill>
                  <a:srgbClr val="7030A0"/>
                </a:solidFill>
                <a:cs typeface="B Nazanin" pitchFamily="2" charset="-78"/>
              </a:rPr>
              <a:t>مکاتبه با آموزش و پرورش در خصوص برگزاری جلسه آموزشی ویژه مدیران مدارس</a:t>
            </a:r>
            <a:endParaRPr lang="en-US" sz="2000" b="1" dirty="0">
              <a:solidFill>
                <a:srgbClr val="7030A0"/>
              </a:solidFill>
              <a:cs typeface="B Nazanin" pitchFamily="2" charset="-78"/>
            </a:endParaRPr>
          </a:p>
        </p:txBody>
      </p:sp>
      <p:sp>
        <p:nvSpPr>
          <p:cNvPr id="11" name="Rectangle 10"/>
          <p:cNvSpPr/>
          <p:nvPr/>
        </p:nvSpPr>
        <p:spPr>
          <a:xfrm>
            <a:off x="2051720" y="4581128"/>
            <a:ext cx="7704856" cy="400110"/>
          </a:xfrm>
          <a:prstGeom prst="rect">
            <a:avLst/>
          </a:prstGeom>
        </p:spPr>
        <p:txBody>
          <a:bodyPr wrap="square">
            <a:spAutoFit/>
          </a:bodyPr>
          <a:lstStyle/>
          <a:p>
            <a:r>
              <a:rPr lang="fa-IR" sz="2000" b="1" dirty="0">
                <a:solidFill>
                  <a:srgbClr val="7030A0"/>
                </a:solidFill>
                <a:cs typeface="B Nazanin" pitchFamily="2" charset="-78"/>
              </a:rPr>
              <a:t>تهیه مطالب مرتبط با شعار سال و درج در سایت مرکز و نصب در تابلوی اعلانات</a:t>
            </a:r>
            <a:endParaRPr lang="en-US" sz="2000" b="1" dirty="0">
              <a:solidFill>
                <a:srgbClr val="7030A0"/>
              </a:solidFill>
              <a:cs typeface="B Nazanin" pitchFamily="2" charset="-78"/>
            </a:endParaRPr>
          </a:p>
        </p:txBody>
      </p:sp>
      <p:sp>
        <p:nvSpPr>
          <p:cNvPr id="12" name="Rectangle 11"/>
          <p:cNvSpPr/>
          <p:nvPr/>
        </p:nvSpPr>
        <p:spPr>
          <a:xfrm>
            <a:off x="4932040" y="5301208"/>
            <a:ext cx="5688632" cy="400110"/>
          </a:xfrm>
          <a:prstGeom prst="rect">
            <a:avLst/>
          </a:prstGeom>
        </p:spPr>
        <p:txBody>
          <a:bodyPr wrap="square">
            <a:spAutoFit/>
          </a:bodyPr>
          <a:lstStyle/>
          <a:p>
            <a:r>
              <a:rPr lang="fa-IR" sz="2000" b="1" dirty="0">
                <a:solidFill>
                  <a:srgbClr val="7030A0"/>
                </a:solidFill>
                <a:cs typeface="B Nazanin" pitchFamily="2" charset="-78"/>
              </a:rPr>
              <a:t>ارسال پیامک شعار بهداشتی سال به کارکنان</a:t>
            </a:r>
            <a:endParaRPr lang="en-US" sz="2000" b="1" dirty="0">
              <a:solidFill>
                <a:srgbClr val="7030A0"/>
              </a:solidFill>
              <a:cs typeface="B Nazanin" pitchFamily="2"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7824" y="1052737"/>
            <a:ext cx="7632848" cy="400110"/>
          </a:xfrm>
          <a:prstGeom prst="rect">
            <a:avLst/>
          </a:prstGeom>
        </p:spPr>
        <p:txBody>
          <a:bodyPr wrap="square">
            <a:spAutoFit/>
          </a:bodyPr>
          <a:lstStyle/>
          <a:p>
            <a:r>
              <a:rPr lang="fa-IR" sz="2000" b="1" dirty="0">
                <a:solidFill>
                  <a:srgbClr val="7030A0"/>
                </a:solidFill>
                <a:cs typeface="B Nazanin" pitchFamily="2" charset="-78"/>
              </a:rPr>
              <a:t>درج شعار بهداشتی مرتبط با شعار سال در سربرگ نامه های اداری</a:t>
            </a:r>
            <a:endParaRPr lang="en-US" sz="2000" b="1" dirty="0">
              <a:solidFill>
                <a:srgbClr val="7030A0"/>
              </a:solidFill>
              <a:cs typeface="B Nazanin" pitchFamily="2" charset="-78"/>
            </a:endParaRPr>
          </a:p>
        </p:txBody>
      </p:sp>
      <p:sp>
        <p:nvSpPr>
          <p:cNvPr id="3" name="Rectangle 2"/>
          <p:cNvSpPr/>
          <p:nvPr/>
        </p:nvSpPr>
        <p:spPr>
          <a:xfrm>
            <a:off x="2627784" y="1772817"/>
            <a:ext cx="7416824" cy="400110"/>
          </a:xfrm>
          <a:prstGeom prst="rect">
            <a:avLst/>
          </a:prstGeom>
        </p:spPr>
        <p:txBody>
          <a:bodyPr wrap="square">
            <a:spAutoFit/>
          </a:bodyPr>
          <a:lstStyle/>
          <a:p>
            <a:r>
              <a:rPr lang="fa-IR" sz="2000" b="1" dirty="0">
                <a:solidFill>
                  <a:srgbClr val="7030A0"/>
                </a:solidFill>
                <a:cs typeface="B Nazanin" pitchFamily="2" charset="-78"/>
              </a:rPr>
              <a:t>برگزاری جلسه توجیهی مربیان داوطلبان سلامت در خصوص شعار سال</a:t>
            </a:r>
            <a:endParaRPr lang="en-US" sz="2000" b="1" dirty="0">
              <a:solidFill>
                <a:srgbClr val="7030A0"/>
              </a:solidFill>
              <a:cs typeface="B Nazanin" pitchFamily="2" charset="-78"/>
            </a:endParaRPr>
          </a:p>
        </p:txBody>
      </p:sp>
      <p:sp>
        <p:nvSpPr>
          <p:cNvPr id="4" name="Rectangle 3"/>
          <p:cNvSpPr/>
          <p:nvPr/>
        </p:nvSpPr>
        <p:spPr>
          <a:xfrm>
            <a:off x="2627784" y="2492896"/>
            <a:ext cx="8208912" cy="400110"/>
          </a:xfrm>
          <a:prstGeom prst="rect">
            <a:avLst/>
          </a:prstGeom>
        </p:spPr>
        <p:txBody>
          <a:bodyPr wrap="square">
            <a:spAutoFit/>
          </a:bodyPr>
          <a:lstStyle/>
          <a:p>
            <a:r>
              <a:rPr lang="fa-IR" sz="2000" b="1" dirty="0" smtClean="0">
                <a:solidFill>
                  <a:srgbClr val="7030A0"/>
                </a:solidFill>
                <a:cs typeface="B Nazanin" pitchFamily="2" charset="-78"/>
              </a:rPr>
              <a:t>برگزاری </a:t>
            </a:r>
            <a:r>
              <a:rPr lang="fa-IR" sz="2000" b="1" dirty="0">
                <a:solidFill>
                  <a:srgbClr val="7030A0"/>
                </a:solidFill>
                <a:cs typeface="B Nazanin" pitchFamily="2" charset="-78"/>
              </a:rPr>
              <a:t>ورزش صبحگاهی پرسنل مرکز بهداشت </a:t>
            </a:r>
            <a:r>
              <a:rPr lang="fa-IR" sz="2000" b="1" dirty="0" smtClean="0">
                <a:solidFill>
                  <a:srgbClr val="7030A0"/>
                </a:solidFill>
                <a:cs typeface="B Nazanin" pitchFamily="2" charset="-78"/>
              </a:rPr>
              <a:t> در </a:t>
            </a:r>
            <a:r>
              <a:rPr lang="fa-IR" sz="2000" b="1" dirty="0">
                <a:solidFill>
                  <a:srgbClr val="7030A0"/>
                </a:solidFill>
                <a:cs typeface="B Nazanin" pitchFamily="2" charset="-78"/>
              </a:rPr>
              <a:t>طول </a:t>
            </a:r>
            <a:r>
              <a:rPr lang="fa-IR" sz="2000" b="1" dirty="0" smtClean="0">
                <a:solidFill>
                  <a:srgbClr val="7030A0"/>
                </a:solidFill>
                <a:cs typeface="B Nazanin" pitchFamily="2" charset="-78"/>
              </a:rPr>
              <a:t>هفته سلامت</a:t>
            </a:r>
            <a:endParaRPr lang="en-US" sz="2000" b="1" dirty="0">
              <a:solidFill>
                <a:srgbClr val="7030A0"/>
              </a:solidFill>
              <a:cs typeface="B Nazanin" pitchFamily="2" charset="-78"/>
            </a:endParaRPr>
          </a:p>
        </p:txBody>
      </p:sp>
      <p:sp>
        <p:nvSpPr>
          <p:cNvPr id="5" name="Rectangle 4"/>
          <p:cNvSpPr/>
          <p:nvPr/>
        </p:nvSpPr>
        <p:spPr>
          <a:xfrm>
            <a:off x="4427984" y="3244334"/>
            <a:ext cx="6480720" cy="400110"/>
          </a:xfrm>
          <a:prstGeom prst="rect">
            <a:avLst/>
          </a:prstGeom>
        </p:spPr>
        <p:txBody>
          <a:bodyPr wrap="square">
            <a:spAutoFit/>
          </a:bodyPr>
          <a:lstStyle/>
          <a:p>
            <a:r>
              <a:rPr lang="fa-IR" sz="2000" b="1" dirty="0">
                <a:solidFill>
                  <a:srgbClr val="7030A0"/>
                </a:solidFill>
                <a:cs typeface="B Nazanin" pitchFamily="2" charset="-78"/>
              </a:rPr>
              <a:t>تهیه تراکت شعار بهداشتی سال و ارسال به مراکز</a:t>
            </a:r>
            <a:endParaRPr lang="en-US" sz="2000" b="1" dirty="0">
              <a:solidFill>
                <a:srgbClr val="7030A0"/>
              </a:solidFill>
              <a:cs typeface="B Nazanin" pitchFamily="2" charset="-78"/>
            </a:endParaRPr>
          </a:p>
        </p:txBody>
      </p:sp>
      <p:sp>
        <p:nvSpPr>
          <p:cNvPr id="6" name="Rectangle 5"/>
          <p:cNvSpPr/>
          <p:nvPr/>
        </p:nvSpPr>
        <p:spPr>
          <a:xfrm>
            <a:off x="755576" y="3789040"/>
            <a:ext cx="7992888" cy="2862322"/>
          </a:xfrm>
          <a:prstGeom prst="rect">
            <a:avLst/>
          </a:prstGeom>
        </p:spPr>
        <p:txBody>
          <a:bodyPr wrap="square">
            <a:spAutoFit/>
          </a:bodyPr>
          <a:lstStyle/>
          <a:p>
            <a:pPr algn="r"/>
            <a:r>
              <a:rPr lang="fa-IR" sz="2000" b="1" dirty="0">
                <a:solidFill>
                  <a:srgbClr val="7030A0"/>
                </a:solidFill>
                <a:cs typeface="B Nazanin" pitchFamily="2" charset="-78"/>
              </a:rPr>
              <a:t>غربالگری فشارخون </a:t>
            </a:r>
            <a:r>
              <a:rPr lang="fa-IR" sz="2000" b="1" dirty="0" smtClean="0">
                <a:solidFill>
                  <a:srgbClr val="7030A0"/>
                </a:solidFill>
                <a:cs typeface="B Nazanin" pitchFamily="2" charset="-78"/>
              </a:rPr>
              <a:t>کارکنان</a:t>
            </a:r>
          </a:p>
          <a:p>
            <a:pPr algn="r"/>
            <a:endParaRPr lang="fa-IR" sz="2000" b="1" dirty="0" smtClean="0">
              <a:solidFill>
                <a:srgbClr val="7030A0"/>
              </a:solidFill>
              <a:cs typeface="B Nazanin" pitchFamily="2" charset="-78"/>
            </a:endParaRPr>
          </a:p>
          <a:p>
            <a:pPr algn="r"/>
            <a:r>
              <a:rPr lang="fa-IR" sz="2000" b="1" dirty="0" smtClean="0">
                <a:solidFill>
                  <a:srgbClr val="7030A0"/>
                </a:solidFill>
                <a:cs typeface="B Nazanin" pitchFamily="2" charset="-78"/>
              </a:rPr>
              <a:t> برگزاري کارگاه آموزشي شيوه زندگي سالم ويژه داوطلبان سلامت وپرسنل</a:t>
            </a:r>
          </a:p>
          <a:p>
            <a:pPr algn="r"/>
            <a:endParaRPr lang="fa-IR" sz="2000" b="1" dirty="0" smtClean="0">
              <a:solidFill>
                <a:srgbClr val="7030A0"/>
              </a:solidFill>
              <a:cs typeface="B Nazanin" pitchFamily="2" charset="-78"/>
            </a:endParaRPr>
          </a:p>
          <a:p>
            <a:pPr algn="r"/>
            <a:r>
              <a:rPr lang="fa-IR" sz="2000" b="1" dirty="0" smtClean="0">
                <a:solidFill>
                  <a:srgbClr val="7030A0"/>
                </a:solidFill>
                <a:cs typeface="B Nazanin" pitchFamily="2" charset="-78"/>
              </a:rPr>
              <a:t>برگزاري جلسات آموزشي جهت گروههاي هدف در مراکز بهداشتي درماني</a:t>
            </a:r>
          </a:p>
          <a:p>
            <a:pPr algn="r"/>
            <a:endParaRPr lang="fa-IR" sz="2000" b="1" dirty="0" smtClean="0">
              <a:solidFill>
                <a:srgbClr val="7030A0"/>
              </a:solidFill>
              <a:cs typeface="B Nazanin" pitchFamily="2" charset="-78"/>
            </a:endParaRPr>
          </a:p>
          <a:p>
            <a:pPr algn="r"/>
            <a:r>
              <a:rPr lang="fa-IR" sz="2000" b="1" dirty="0" smtClean="0">
                <a:solidFill>
                  <a:srgbClr val="7030A0"/>
                </a:solidFill>
                <a:cs typeface="B Nazanin" pitchFamily="2" charset="-78"/>
              </a:rPr>
              <a:t>برپايي نمايشگاه کتاب در مرکز بهداشت شماره يک</a:t>
            </a:r>
          </a:p>
          <a:p>
            <a:pPr algn="r"/>
            <a:endParaRPr lang="fa-IR" sz="2000" b="1" dirty="0" smtClean="0">
              <a:solidFill>
                <a:srgbClr val="7030A0"/>
              </a:solidFill>
              <a:cs typeface="B Nazanin" pitchFamily="2" charset="-78"/>
            </a:endParaRPr>
          </a:p>
          <a:p>
            <a:pPr algn="r"/>
            <a:r>
              <a:rPr lang="fa-IR" sz="2000" b="1" dirty="0" smtClean="0">
                <a:solidFill>
                  <a:srgbClr val="7030A0"/>
                </a:solidFill>
                <a:cs typeface="B Nazanin" pitchFamily="2" charset="-78"/>
              </a:rPr>
              <a:t>برگزاري پياده روي کارکنان وداوطلبان سلامت</a:t>
            </a:r>
            <a:endParaRPr lang="en-US" sz="2000" b="1" dirty="0">
              <a:solidFill>
                <a:srgbClr val="7030A0"/>
              </a:solidFill>
              <a:cs typeface="B Nazanin"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fa-IR" dirty="0" smtClean="0">
                <a:solidFill>
                  <a:srgbClr val="7030A0"/>
                </a:solidFill>
              </a:rPr>
              <a:t>92/1/19</a:t>
            </a:r>
            <a:endParaRPr lang="en-US" dirty="0">
              <a:solidFill>
                <a:srgbClr val="7030A0"/>
              </a:solidFill>
            </a:endParaRPr>
          </a:p>
        </p:txBody>
      </p:sp>
      <p:sp>
        <p:nvSpPr>
          <p:cNvPr id="10" name="Text Placeholder 9"/>
          <p:cNvSpPr>
            <a:spLocks noGrp="1"/>
          </p:cNvSpPr>
          <p:nvPr>
            <p:ph type="body" sz="half" idx="2"/>
          </p:nvPr>
        </p:nvSpPr>
        <p:spPr/>
        <p:txBody>
          <a:bodyPr>
            <a:normAutofit fontScale="62500" lnSpcReduction="20000"/>
          </a:bodyPr>
          <a:lstStyle/>
          <a:p>
            <a:pPr algn="ctr"/>
            <a:r>
              <a:rPr lang="fa-IR" sz="3200" dirty="0" smtClean="0">
                <a:solidFill>
                  <a:srgbClr val="7030A0"/>
                </a:solidFill>
                <a:cs typeface="B Nikoo" pitchFamily="2" charset="-78"/>
              </a:rPr>
              <a:t>برنامه پياده روي در بوستان </a:t>
            </a:r>
          </a:p>
          <a:p>
            <a:pPr algn="ctr"/>
            <a:r>
              <a:rPr lang="fa-IR" sz="3200" dirty="0" smtClean="0">
                <a:solidFill>
                  <a:srgbClr val="7030A0"/>
                </a:solidFill>
                <a:cs typeface="B Nikoo" pitchFamily="2" charset="-78"/>
              </a:rPr>
              <a:t>وکيل آباد</a:t>
            </a:r>
            <a:endParaRPr lang="en-US" sz="3200" dirty="0">
              <a:solidFill>
                <a:srgbClr val="7030A0"/>
              </a:solidFill>
              <a:cs typeface="B Nikoo" pitchFamily="2" charset="-78"/>
            </a:endParaRPr>
          </a:p>
        </p:txBody>
      </p:sp>
      <p:pic>
        <p:nvPicPr>
          <p:cNvPr id="11" name="Picture Placeholder 10" descr="DSC_0523.JPG"/>
          <p:cNvPicPr>
            <a:picLocks noGrp="1" noChangeAspect="1"/>
          </p:cNvPicPr>
          <p:nvPr>
            <p:ph type="pic" idx="1"/>
          </p:nvPr>
        </p:nvPicPr>
        <p:blipFill>
          <a:blip r:embed="rId2" cstate="print"/>
          <a:srcRect t="4756" b="4756"/>
          <a:stretch>
            <a:fillRect/>
          </a:stretch>
        </p:blipFill>
        <p:spPr>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Diabet\Desktop\New Folder (6)\DSC_0528.JPG"/>
          <p:cNvPicPr>
            <a:picLocks noChangeAspect="1" noChangeArrowheads="1"/>
          </p:cNvPicPr>
          <p:nvPr/>
        </p:nvPicPr>
        <p:blipFill>
          <a:blip r:embed="rId2" cstate="print"/>
          <a:srcRect/>
          <a:stretch>
            <a:fillRect/>
          </a:stretch>
        </p:blipFill>
        <p:spPr bwMode="auto">
          <a:xfrm>
            <a:off x="179512" y="1097360"/>
            <a:ext cx="8712968" cy="5760640"/>
          </a:xfrm>
          <a:prstGeom prst="rect">
            <a:avLst/>
          </a:prstGeom>
          <a:ln>
            <a:noFill/>
          </a:ln>
          <a:effectLst>
            <a:softEdge rad="112500"/>
          </a:effectLst>
        </p:spPr>
      </p:pic>
      <p:sp>
        <p:nvSpPr>
          <p:cNvPr id="6" name="Rectangle 5"/>
          <p:cNvSpPr/>
          <p:nvPr/>
        </p:nvSpPr>
        <p:spPr>
          <a:xfrm>
            <a:off x="1187624" y="3717032"/>
            <a:ext cx="6624736" cy="1661993"/>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r"/>
            <a:r>
              <a:rPr lang="fa-IR" sz="2000" b="1" cap="none" spc="0" dirty="0" smtClean="0">
                <a:ln w="17780" cmpd="sng">
                  <a:solidFill>
                    <a:srgbClr val="FFFFFF"/>
                  </a:solidFill>
                  <a:prstDash val="solid"/>
                  <a:miter lim="800000"/>
                </a:ln>
                <a:solidFill>
                  <a:srgbClr val="0070C0"/>
                </a:solidFill>
                <a:effectLst>
                  <a:outerShdw blurRad="50800" algn="tl" rotWithShape="0">
                    <a:srgbClr val="000000"/>
                  </a:outerShdw>
                </a:effectLst>
              </a:rPr>
              <a:t>شعاربهداشتي سال2013:</a:t>
            </a:r>
          </a:p>
          <a:p>
            <a:pPr algn="ctr"/>
            <a:r>
              <a:rPr lang="fa-IR" sz="5400" b="1" dirty="0" smtClean="0">
                <a:ln w="17780" cmpd="sng">
                  <a:solidFill>
                    <a:srgbClr val="FFFFFF"/>
                  </a:solidFill>
                  <a:prstDash val="solid"/>
                  <a:miter lim="800000"/>
                </a:ln>
                <a:solidFill>
                  <a:srgbClr val="0070C0"/>
                </a:solidFill>
                <a:effectLst>
                  <a:outerShdw blurRad="50800" algn="tl" rotWithShape="0">
                    <a:srgbClr val="000000"/>
                  </a:outerShdw>
                </a:effectLst>
              </a:rPr>
              <a:t>فشار خون را جدي بگيريد</a:t>
            </a:r>
          </a:p>
          <a:p>
            <a:pPr algn="ctr"/>
            <a:r>
              <a:rPr lang="fa-IR" sz="2800" b="1" cap="none" spc="0" dirty="0" smtClean="0">
                <a:ln w="17780" cmpd="sng">
                  <a:solidFill>
                    <a:srgbClr val="FFFFFF"/>
                  </a:solidFill>
                  <a:prstDash val="solid"/>
                  <a:miter lim="800000"/>
                </a:ln>
                <a:solidFill>
                  <a:srgbClr val="0070C0"/>
                </a:solidFill>
                <a:effectLst>
                  <a:outerShdw blurRad="50800" algn="tl" rotWithShape="0">
                    <a:srgbClr val="000000"/>
                  </a:outerShdw>
                </a:effectLst>
              </a:rPr>
              <a:t>مرکز بهداشت شماره يک</a:t>
            </a:r>
            <a:endParaRPr lang="en-US" sz="2800" b="1" cap="none" spc="0" dirty="0">
              <a:ln w="17780" cmpd="sng">
                <a:solidFill>
                  <a:srgbClr val="FFFFFF"/>
                </a:solidFill>
                <a:prstDash val="solid"/>
                <a:miter lim="800000"/>
              </a:ln>
              <a:solidFill>
                <a:srgbClr val="0070C0"/>
              </a:solidFill>
              <a:effectLst>
                <a:outerShdw blurRad="50800" algn="tl" rotWithShape="0">
                  <a:srgbClr val="000000"/>
                </a:outerShdw>
              </a:effectLst>
            </a:endParaRPr>
          </a:p>
        </p:txBody>
      </p:sp>
      <p:sp>
        <p:nvSpPr>
          <p:cNvPr id="7" name="TextBox 6"/>
          <p:cNvSpPr txBox="1"/>
          <p:nvPr/>
        </p:nvSpPr>
        <p:spPr>
          <a:xfrm>
            <a:off x="4427984" y="3861048"/>
            <a:ext cx="144016" cy="369332"/>
          </a:xfrm>
          <a:prstGeom prst="rect">
            <a:avLst/>
          </a:prstGeom>
          <a:noFill/>
        </p:spPr>
        <p:txBody>
          <a:bodyPr wrap="square" rtlCol="0">
            <a:spAutoFit/>
          </a:bodyPr>
          <a:lstStyle/>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dirty="0" smtClean="0"/>
              <a:t/>
            </a:r>
            <a:br>
              <a:rPr lang="fa-IR" dirty="0" smtClean="0"/>
            </a:br>
            <a:r>
              <a:rPr lang="fa-IR" b="0" dirty="0" smtClean="0">
                <a:cs typeface="B Nikoo" pitchFamily="2" charset="-78"/>
              </a:rPr>
              <a:t>پارک خورشيد</a:t>
            </a:r>
            <a:br>
              <a:rPr lang="fa-IR" b="0" dirty="0" smtClean="0">
                <a:cs typeface="B Nikoo" pitchFamily="2" charset="-78"/>
              </a:rPr>
            </a:br>
            <a:r>
              <a:rPr lang="fa-IR" b="0" dirty="0" smtClean="0">
                <a:cs typeface="B Nikoo" pitchFamily="2" charset="-78"/>
              </a:rPr>
              <a:t/>
            </a:r>
            <a:br>
              <a:rPr lang="fa-IR" b="0" dirty="0" smtClean="0">
                <a:cs typeface="B Nikoo" pitchFamily="2" charset="-78"/>
              </a:rPr>
            </a:br>
            <a:r>
              <a:rPr lang="fa-IR" b="0" dirty="0" smtClean="0">
                <a:cs typeface="B Nikoo" pitchFamily="2" charset="-78"/>
              </a:rPr>
              <a:t>جمعه92/1/2</a:t>
            </a:r>
            <a:r>
              <a:rPr lang="fa-IR" dirty="0" smtClean="0"/>
              <a:t>3</a:t>
            </a:r>
            <a:endParaRPr lang="en-US" dirty="0"/>
          </a:p>
        </p:txBody>
      </p:sp>
      <p:sp>
        <p:nvSpPr>
          <p:cNvPr id="4" name="Text Placeholder 3"/>
          <p:cNvSpPr>
            <a:spLocks noGrp="1"/>
          </p:cNvSpPr>
          <p:nvPr>
            <p:ph type="body" sz="half" idx="2"/>
          </p:nvPr>
        </p:nvSpPr>
        <p:spPr/>
        <p:txBody>
          <a:bodyPr>
            <a:noAutofit/>
          </a:bodyPr>
          <a:lstStyle/>
          <a:p>
            <a:pPr algn="ctr"/>
            <a:r>
              <a:rPr lang="fa-IR" sz="2800" b="1" dirty="0" smtClean="0">
                <a:solidFill>
                  <a:srgbClr val="7030A0"/>
                </a:solidFill>
                <a:cs typeface="B Nikoo" pitchFamily="2" charset="-78"/>
              </a:rPr>
              <a:t>همايش پياده روي وانجام مراسم نمادين غربالگري فشار خون</a:t>
            </a:r>
            <a:endParaRPr lang="en-US" sz="2800" b="1" dirty="0">
              <a:solidFill>
                <a:srgbClr val="7030A0"/>
              </a:solidFill>
              <a:cs typeface="B Nikoo" pitchFamily="2" charset="-78"/>
            </a:endParaRPr>
          </a:p>
        </p:txBody>
      </p:sp>
      <p:pic>
        <p:nvPicPr>
          <p:cNvPr id="5" name="Picture Placeholder 4" descr="DSC_0549.JPG"/>
          <p:cNvPicPr>
            <a:picLocks noGrp="1" noChangeAspect="1"/>
          </p:cNvPicPr>
          <p:nvPr>
            <p:ph type="pic" idx="1"/>
          </p:nvPr>
        </p:nvPicPr>
        <p:blipFill>
          <a:blip r:embed="rId2" cstate="print"/>
          <a:srcRect t="4777" b="4777"/>
          <a:stretch>
            <a:fillRect/>
          </a:stretch>
        </p:blip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507</TotalTime>
  <Words>360</Words>
  <Application>Microsoft Office PowerPoint</Application>
  <PresentationFormat>On-screen Show (4:3)</PresentationFormat>
  <Paragraphs>72</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Slide 1</vt:lpstr>
      <vt:lpstr>Slide 2</vt:lpstr>
      <vt:lpstr>شعار بهداشتي سال2013:</vt:lpstr>
      <vt:lpstr> برگزاري جلسه هماهنگي وبرنامه ريزي هفته سلامت در مرکز   بهداشت شماره يک درتاريخ  92/1/8  با حضور:    آقاي دکتر اميني رييس مرکزبهداشت،مسئول واحد پيشگيري ومبارزه   با بيماريها،مسئول واحد بهداشت مدارس،  مسئول واحد هماهنگي وگسترش ،مسئول واحد   آموزش سلامت ،مسئول واحد مشارکت مردمي،مسئول واحد سلامت    IT،مسئول واحد  خانواده،مسئول واحد روابط عمومي،مسئول امور اداري</vt:lpstr>
      <vt:lpstr>Slide 5</vt:lpstr>
      <vt:lpstr>Slide 6</vt:lpstr>
      <vt:lpstr>92/1/19</vt:lpstr>
      <vt:lpstr>Slide 8</vt:lpstr>
      <vt:lpstr> پارک خورشيد  جمعه92/1/23</vt:lpstr>
      <vt:lpstr>Slide 10</vt:lpstr>
      <vt:lpstr>Slide 11</vt:lpstr>
      <vt:lpstr>Slide 12</vt:lpstr>
      <vt:lpstr>Slide 13</vt:lpstr>
      <vt:lpstr>برگزاری ورزش صبحگاهی پرسنل مرکز بهداشتي ودرماني </vt:lpstr>
      <vt:lpstr>پياده روي داوطلبان سلامت</vt:lpstr>
      <vt:lpstr>پياده روي داوطلبان سلامت فروردين1392</vt:lpstr>
      <vt:lpstr>برگزاري جلسات آموزشي در مراکز بهداشتي درماني</vt:lpstr>
      <vt:lpstr>Slide 18</vt:lpstr>
      <vt:lpstr>Slide 19</vt:lpstr>
      <vt:lpstr>Slide 20</vt:lpstr>
      <vt:lpstr>Slide 21</vt:lpstr>
    </vt:vector>
  </TitlesOfParts>
  <Company>MUMS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Diabet</dc:creator>
  <cp:lastModifiedBy>Soltaninia</cp:lastModifiedBy>
  <cp:revision>51</cp:revision>
  <dcterms:created xsi:type="dcterms:W3CDTF">2013-04-23T07:46:54Z</dcterms:created>
  <dcterms:modified xsi:type="dcterms:W3CDTF">2013-05-06T07:53:23Z</dcterms:modified>
</cp:coreProperties>
</file>